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sldIdLst>
    <p:sldId id="256" r:id="rId2"/>
    <p:sldId id="303" r:id="rId3"/>
    <p:sldId id="257" r:id="rId4"/>
    <p:sldId id="258" r:id="rId5"/>
    <p:sldId id="272" r:id="rId6"/>
    <p:sldId id="273" r:id="rId7"/>
    <p:sldId id="280" r:id="rId8"/>
    <p:sldId id="281" r:id="rId9"/>
    <p:sldId id="282" r:id="rId10"/>
    <p:sldId id="285" r:id="rId11"/>
    <p:sldId id="286" r:id="rId12"/>
    <p:sldId id="306" r:id="rId13"/>
    <p:sldId id="288" r:id="rId14"/>
    <p:sldId id="289" r:id="rId15"/>
    <p:sldId id="278" r:id="rId16"/>
    <p:sldId id="314" r:id="rId17"/>
    <p:sldId id="315" r:id="rId18"/>
    <p:sldId id="316" r:id="rId19"/>
    <p:sldId id="292" r:id="rId20"/>
    <p:sldId id="308" r:id="rId21"/>
    <p:sldId id="263" r:id="rId22"/>
    <p:sldId id="317" r:id="rId23"/>
    <p:sldId id="323" r:id="rId24"/>
    <p:sldId id="319" r:id="rId25"/>
    <p:sldId id="296" r:id="rId26"/>
    <p:sldId id="309" r:id="rId27"/>
    <p:sldId id="297" r:id="rId28"/>
    <p:sldId id="320" r:id="rId29"/>
    <p:sldId id="300" r:id="rId30"/>
    <p:sldId id="321" r:id="rId31"/>
    <p:sldId id="299" r:id="rId32"/>
    <p:sldId id="301" r:id="rId33"/>
    <p:sldId id="313" r:id="rId34"/>
    <p:sldId id="267" r:id="rId35"/>
    <p:sldId id="268" r:id="rId36"/>
    <p:sldId id="302" r:id="rId37"/>
    <p:sldId id="269" r:id="rId38"/>
    <p:sldId id="270" r:id="rId39"/>
    <p:sldId id="310" r:id="rId40"/>
    <p:sldId id="311" r:id="rId41"/>
    <p:sldId id="312" r:id="rId42"/>
    <p:sldId id="322"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77"/>
    <p:restoredTop sz="94669"/>
  </p:normalViewPr>
  <p:slideViewPr>
    <p:cSldViewPr snapToGrid="0" snapToObjects="1">
      <p:cViewPr varScale="1">
        <p:scale>
          <a:sx n="127" d="100"/>
          <a:sy n="127" d="100"/>
        </p:scale>
        <p:origin x="21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1B3B3-FDAE-6E46-B1AE-0C9BF5B40236}" type="datetimeFigureOut">
              <a:rPr lang="en-US" smtClean="0"/>
              <a:t>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A7BEA-32A2-B042-A21C-73BCAD49F01C}" type="slidenum">
              <a:rPr lang="en-US" smtClean="0"/>
              <a:t>‹#›</a:t>
            </a:fld>
            <a:endParaRPr lang="en-US"/>
          </a:p>
        </p:txBody>
      </p:sp>
    </p:spTree>
    <p:extLst>
      <p:ext uri="{BB962C8B-B14F-4D97-AF65-F5344CB8AC3E}">
        <p14:creationId xmlns:p14="http://schemas.microsoft.com/office/powerpoint/2010/main" val="4117483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2F7A429-1F34-1645-A24B-8F1F4288AA80}" type="datetime1">
              <a:rPr lang="en-US" smtClean="0"/>
              <a:t>12/4/20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5E7DA1-EC0B-AF4B-A28B-ED0C52632B09}" type="datetime1">
              <a:rPr lang="en-US" smtClean="0"/>
              <a:t>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DAFD3A-F33A-4D4F-8647-1DFB0689F6DC}" type="datetime1">
              <a:rPr lang="en-US" smtClean="0"/>
              <a:t>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CB03291-F3E6-A24E-B508-BF59ACB78BBD}" type="datetime1">
              <a:rPr lang="en-US" smtClean="0"/>
              <a:t>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18ED49-95E6-E14B-B64F-BBDC6BC9D251}" type="datetime1">
              <a:rPr lang="en-US" smtClean="0"/>
              <a:t>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EDF9B1F-B7E9-0740-95DD-E42D8EB90135}" type="datetime1">
              <a:rPr lang="en-US" smtClean="0"/>
              <a:t>12/4/20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13FEBD9-FAEC-1046-A69B-E16BA56900BA}" type="datetime1">
              <a:rPr lang="en-US" smtClean="0"/>
              <a:t>12/4/20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5EEE9B-EBE2-DA45-A83C-787037253AC2}" type="datetime1">
              <a:rPr lang="en-US" smtClean="0"/>
              <a:t>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6803F5-81F9-CB45-8107-4D59F9A44E39}" type="datetime1">
              <a:rPr lang="en-US" smtClean="0"/>
              <a:t>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E5DC63-71EC-6444-8E27-0DAF1EE5FACD}" type="datetime1">
              <a:rPr lang="en-US" smtClean="0"/>
              <a:t>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D5B797-34A8-3D4F-ABBE-CD7C5E929FA2}" type="datetime1">
              <a:rPr lang="en-US" smtClean="0"/>
              <a:t>12/4/20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7D34B1-69AE-F346-932B-B20F4DAB20E2}" type="datetime1">
              <a:rPr lang="en-US" smtClean="0"/>
              <a:t>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54B0B8-8F72-7744-AC39-717F1F8B2900}" type="datetime1">
              <a:rPr lang="en-US" smtClean="0"/>
              <a:t>12/4/20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B463F1-B8ED-0D4C-87EE-20157E66072C}" type="datetime1">
              <a:rPr lang="en-US" smtClean="0"/>
              <a:t>12/4/20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6F2172-52BC-884F-9FDD-E93EC1B6A10B}" type="datetime1">
              <a:rPr lang="en-US" smtClean="0"/>
              <a:t>12/4/20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E40A7C-E154-3F4B-855E-6D10B82F57C4}" type="datetime1">
              <a:rPr lang="en-US" smtClean="0"/>
              <a:t>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5048A2-1138-5442-B771-C687F9F17C1A}" type="datetime1">
              <a:rPr lang="en-US" smtClean="0"/>
              <a:t>12/4/20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09B7E3F-DDDC-7C47-9A19-B745B8FD190F}" type="datetime1">
              <a:rPr lang="en-US" smtClean="0"/>
              <a:t>12/4/20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universal-robots.com/blog/know-your-machine-industrial-robots-vs-cobots/" TargetMode="External"/><Relationship Id="rId2" Type="http://schemas.openxmlformats.org/officeDocument/2006/relationships/hyperlink" Target="https://www.publicdomainpictures.net/en/view-image.php?image=178673&amp;picture=stormy-sky" TargetMode="External"/><Relationship Id="rId1" Type="http://schemas.openxmlformats.org/officeDocument/2006/relationships/slideLayout" Target="../slideLayouts/slideLayout2.xml"/><Relationship Id="rId6" Type="http://schemas.openxmlformats.org/officeDocument/2006/relationships/hyperlink" Target="https://www.i-scoop.eu/industry-4-0/manufacturing-industry/" TargetMode="External"/><Relationship Id="rId5" Type="http://schemas.openxmlformats.org/officeDocument/2006/relationships/hyperlink" Target="http://web.eecs.utk.edu/~leparker/publications/ICRA02_Guo.pdf" TargetMode="External"/><Relationship Id="rId4" Type="http://schemas.openxmlformats.org/officeDocument/2006/relationships/hyperlink" Target="https://www.assemblymag.com/articles/91862-human-robot-collaboration-comes-of-ag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FA583-4F69-E842-8EA7-634049A751D8}"/>
              </a:ext>
            </a:extLst>
          </p:cNvPr>
          <p:cNvSpPr>
            <a:spLocks noGrp="1"/>
          </p:cNvSpPr>
          <p:nvPr>
            <p:ph type="ctrTitle"/>
          </p:nvPr>
        </p:nvSpPr>
        <p:spPr/>
        <p:txBody>
          <a:bodyPr>
            <a:normAutofit fontScale="90000"/>
          </a:bodyPr>
          <a:lstStyle/>
          <a:p>
            <a:r>
              <a:rPr lang="en-US" b="1" dirty="0"/>
              <a:t>Human-Robot Collaboration using Commonsense Knowledge in Smart Manufacturing Contexts</a:t>
            </a:r>
            <a:endParaRPr lang="en-US" dirty="0"/>
          </a:p>
        </p:txBody>
      </p:sp>
      <p:sp>
        <p:nvSpPr>
          <p:cNvPr id="3" name="Subtitle 2">
            <a:extLst>
              <a:ext uri="{FF2B5EF4-FFF2-40B4-BE49-F238E27FC236}">
                <a16:creationId xmlns:a16="http://schemas.microsoft.com/office/drawing/2014/main" id="{1F4442D0-9280-5A46-A0C1-2B4B9CEDEBB8}"/>
              </a:ext>
            </a:extLst>
          </p:cNvPr>
          <p:cNvSpPr>
            <a:spLocks noGrp="1"/>
          </p:cNvSpPr>
          <p:nvPr>
            <p:ph type="subTitle" idx="1"/>
          </p:nvPr>
        </p:nvSpPr>
        <p:spPr/>
        <p:txBody>
          <a:bodyPr>
            <a:normAutofit/>
          </a:bodyPr>
          <a:lstStyle/>
          <a:p>
            <a:r>
              <a:rPr lang="en-US" dirty="0"/>
              <a:t>CJ Conti</a:t>
            </a:r>
          </a:p>
          <a:p>
            <a:r>
              <a:rPr lang="en-US" dirty="0"/>
              <a:t>Advisor: Aparna </a:t>
            </a:r>
            <a:r>
              <a:rPr lang="en-US" dirty="0" err="1"/>
              <a:t>Varde</a:t>
            </a:r>
            <a:endParaRPr lang="en-US" dirty="0"/>
          </a:p>
          <a:p>
            <a:r>
              <a:rPr lang="en-US" dirty="0"/>
              <a:t>Co-advisor: </a:t>
            </a:r>
            <a:r>
              <a:rPr lang="en-US" dirty="0" err="1"/>
              <a:t>Weitian</a:t>
            </a:r>
            <a:r>
              <a:rPr lang="en-US" dirty="0"/>
              <a:t> Wang </a:t>
            </a:r>
          </a:p>
        </p:txBody>
      </p:sp>
      <p:sp>
        <p:nvSpPr>
          <p:cNvPr id="4" name="Slide Number Placeholder 3">
            <a:extLst>
              <a:ext uri="{FF2B5EF4-FFF2-40B4-BE49-F238E27FC236}">
                <a16:creationId xmlns:a16="http://schemas.microsoft.com/office/drawing/2014/main" id="{E14BAEAA-0A72-F349-BEB0-1FA6E388F8A7}"/>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342557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C565-13D9-3446-AE71-2BFC57917345}"/>
              </a:ext>
            </a:extLst>
          </p:cNvPr>
          <p:cNvSpPr>
            <a:spLocks noGrp="1"/>
          </p:cNvSpPr>
          <p:nvPr>
            <p:ph type="title"/>
          </p:nvPr>
        </p:nvSpPr>
        <p:spPr/>
        <p:txBody>
          <a:bodyPr/>
          <a:lstStyle/>
          <a:p>
            <a:r>
              <a:rPr lang="en-US" dirty="0"/>
              <a:t>Robot cues</a:t>
            </a:r>
          </a:p>
        </p:txBody>
      </p:sp>
      <p:sp>
        <p:nvSpPr>
          <p:cNvPr id="3" name="Content Placeholder 2">
            <a:extLst>
              <a:ext uri="{FF2B5EF4-FFF2-40B4-BE49-F238E27FC236}">
                <a16:creationId xmlns:a16="http://schemas.microsoft.com/office/drawing/2014/main" id="{1741D1F1-FB7D-FF4D-A57D-F4F9B8F727A4}"/>
              </a:ext>
            </a:extLst>
          </p:cNvPr>
          <p:cNvSpPr>
            <a:spLocks noGrp="1"/>
          </p:cNvSpPr>
          <p:nvPr>
            <p:ph idx="1"/>
          </p:nvPr>
        </p:nvSpPr>
        <p:spPr>
          <a:xfrm>
            <a:off x="1141412" y="2249487"/>
            <a:ext cx="6152767" cy="3541714"/>
          </a:xfrm>
        </p:spPr>
        <p:txBody>
          <a:bodyPr/>
          <a:lstStyle/>
          <a:p>
            <a:r>
              <a:rPr lang="en-US" dirty="0"/>
              <a:t>Humans uses cues to communicate.</a:t>
            </a:r>
          </a:p>
          <a:p>
            <a:r>
              <a:rPr lang="en-US" dirty="0"/>
              <a:t>Different robot cues were tested for HRC: no cue, congruent gaze cue, temporally incongruent gaze cue, spatially incongruent gaze cue.</a:t>
            </a:r>
          </a:p>
          <a:p>
            <a:r>
              <a:rPr lang="en-US" dirty="0"/>
              <a:t>Congruent phase cue proved optimal</a:t>
            </a:r>
          </a:p>
        </p:txBody>
      </p:sp>
      <p:sp>
        <p:nvSpPr>
          <p:cNvPr id="4" name="Slide Number Placeholder 3">
            <a:extLst>
              <a:ext uri="{FF2B5EF4-FFF2-40B4-BE49-F238E27FC236}">
                <a16:creationId xmlns:a16="http://schemas.microsoft.com/office/drawing/2014/main" id="{1973A419-57BC-0B4A-8F87-E6D85182E8FA}"/>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5" name="Picture 4">
            <a:extLst>
              <a:ext uri="{FF2B5EF4-FFF2-40B4-BE49-F238E27FC236}">
                <a16:creationId xmlns:a16="http://schemas.microsoft.com/office/drawing/2014/main" id="{3253CC1D-1001-8745-9ADB-43EDBA69DD09}"/>
              </a:ext>
            </a:extLst>
          </p:cNvPr>
          <p:cNvPicPr/>
          <p:nvPr/>
        </p:nvPicPr>
        <p:blipFill>
          <a:blip r:embed="rId2"/>
          <a:stretch>
            <a:fillRect/>
          </a:stretch>
        </p:blipFill>
        <p:spPr>
          <a:xfrm>
            <a:off x="7462346" y="2249486"/>
            <a:ext cx="4572000" cy="3184362"/>
          </a:xfrm>
          <a:prstGeom prst="rect">
            <a:avLst/>
          </a:prstGeom>
        </p:spPr>
      </p:pic>
    </p:spTree>
    <p:extLst>
      <p:ext uri="{BB962C8B-B14F-4D97-AF65-F5344CB8AC3E}">
        <p14:creationId xmlns:p14="http://schemas.microsoft.com/office/powerpoint/2010/main" val="13179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1F9F-F6E4-DD4D-983C-CFBFCC9B8307}"/>
              </a:ext>
            </a:extLst>
          </p:cNvPr>
          <p:cNvSpPr>
            <a:spLocks noGrp="1"/>
          </p:cNvSpPr>
          <p:nvPr>
            <p:ph type="title"/>
          </p:nvPr>
        </p:nvSpPr>
        <p:spPr/>
        <p:txBody>
          <a:bodyPr/>
          <a:lstStyle/>
          <a:p>
            <a:r>
              <a:rPr lang="en-US" dirty="0"/>
              <a:t>Repair mechanisms</a:t>
            </a:r>
          </a:p>
        </p:txBody>
      </p:sp>
      <p:sp>
        <p:nvSpPr>
          <p:cNvPr id="3" name="Content Placeholder 2">
            <a:extLst>
              <a:ext uri="{FF2B5EF4-FFF2-40B4-BE49-F238E27FC236}">
                <a16:creationId xmlns:a16="http://schemas.microsoft.com/office/drawing/2014/main" id="{E80B7620-CFA0-4544-9E10-EE5714FDBFC5}"/>
              </a:ext>
            </a:extLst>
          </p:cNvPr>
          <p:cNvSpPr>
            <a:spLocks noGrp="1"/>
          </p:cNvSpPr>
          <p:nvPr>
            <p:ph idx="1"/>
          </p:nvPr>
        </p:nvSpPr>
        <p:spPr>
          <a:xfrm>
            <a:off x="1141413" y="2249487"/>
            <a:ext cx="5501126" cy="3541714"/>
          </a:xfrm>
        </p:spPr>
        <p:txBody>
          <a:bodyPr/>
          <a:lstStyle/>
          <a:p>
            <a:r>
              <a:rPr lang="en-US" dirty="0"/>
              <a:t>When there are communication issues, humans use repair mechanisms.</a:t>
            </a:r>
          </a:p>
          <a:p>
            <a:r>
              <a:rPr lang="en-US" dirty="0"/>
              <a:t>Different types of repair mechanisms were tested for HRC: non-existent, simple repair, complex repair.</a:t>
            </a:r>
          </a:p>
          <a:p>
            <a:r>
              <a:rPr lang="en-US" dirty="0"/>
              <a:t>Complex repair worked best.</a:t>
            </a:r>
          </a:p>
        </p:txBody>
      </p:sp>
      <p:sp>
        <p:nvSpPr>
          <p:cNvPr id="4" name="Slide Number Placeholder 3">
            <a:extLst>
              <a:ext uri="{FF2B5EF4-FFF2-40B4-BE49-F238E27FC236}">
                <a16:creationId xmlns:a16="http://schemas.microsoft.com/office/drawing/2014/main" id="{3348C3B7-FC9A-7245-8AB3-13D7986A66B9}"/>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5" name="Picture 4">
            <a:extLst>
              <a:ext uri="{FF2B5EF4-FFF2-40B4-BE49-F238E27FC236}">
                <a16:creationId xmlns:a16="http://schemas.microsoft.com/office/drawing/2014/main" id="{3D07FB6B-6CC0-354C-9155-9F72F13EDDE9}"/>
              </a:ext>
            </a:extLst>
          </p:cNvPr>
          <p:cNvPicPr/>
          <p:nvPr/>
        </p:nvPicPr>
        <p:blipFill>
          <a:blip r:embed="rId2"/>
          <a:stretch>
            <a:fillRect/>
          </a:stretch>
        </p:blipFill>
        <p:spPr>
          <a:xfrm>
            <a:off x="7381991" y="2249487"/>
            <a:ext cx="4158368" cy="2974154"/>
          </a:xfrm>
          <a:prstGeom prst="rect">
            <a:avLst/>
          </a:prstGeom>
        </p:spPr>
      </p:pic>
    </p:spTree>
    <p:extLst>
      <p:ext uri="{BB962C8B-B14F-4D97-AF65-F5344CB8AC3E}">
        <p14:creationId xmlns:p14="http://schemas.microsoft.com/office/powerpoint/2010/main" val="175657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0089-0043-3048-B44C-240FE2BDD751}"/>
              </a:ext>
            </a:extLst>
          </p:cNvPr>
          <p:cNvSpPr>
            <a:spLocks noGrp="1"/>
          </p:cNvSpPr>
          <p:nvPr>
            <p:ph type="title"/>
          </p:nvPr>
        </p:nvSpPr>
        <p:spPr/>
        <p:txBody>
          <a:bodyPr/>
          <a:lstStyle/>
          <a:p>
            <a:r>
              <a:rPr lang="en-US" dirty="0"/>
              <a:t>Game Interface</a:t>
            </a:r>
          </a:p>
        </p:txBody>
      </p:sp>
      <p:sp>
        <p:nvSpPr>
          <p:cNvPr id="3" name="Content Placeholder 2">
            <a:extLst>
              <a:ext uri="{FF2B5EF4-FFF2-40B4-BE49-F238E27FC236}">
                <a16:creationId xmlns:a16="http://schemas.microsoft.com/office/drawing/2014/main" id="{11C17A99-B44D-1549-B03F-EBAFB172FC71}"/>
              </a:ext>
            </a:extLst>
          </p:cNvPr>
          <p:cNvSpPr>
            <a:spLocks noGrp="1"/>
          </p:cNvSpPr>
          <p:nvPr>
            <p:ph idx="1"/>
          </p:nvPr>
        </p:nvSpPr>
        <p:spPr>
          <a:xfrm>
            <a:off x="1141412" y="2249487"/>
            <a:ext cx="5669291" cy="3541714"/>
          </a:xfrm>
        </p:spPr>
        <p:txBody>
          <a:bodyPr/>
          <a:lstStyle/>
          <a:p>
            <a:r>
              <a:rPr lang="en-US" dirty="0"/>
              <a:t>Game interfaces are simple and enjoyable to control.</a:t>
            </a:r>
          </a:p>
          <a:p>
            <a:r>
              <a:rPr lang="en-US" dirty="0"/>
              <a:t>Augmented reality cockpit interface</a:t>
            </a:r>
          </a:p>
          <a:p>
            <a:r>
              <a:rPr lang="en-US" dirty="0"/>
              <a:t>Presenting information in a simple and clean manner is useful.</a:t>
            </a:r>
          </a:p>
        </p:txBody>
      </p:sp>
      <p:pic>
        <p:nvPicPr>
          <p:cNvPr id="4" name="Picture 3">
            <a:extLst>
              <a:ext uri="{FF2B5EF4-FFF2-40B4-BE49-F238E27FC236}">
                <a16:creationId xmlns:a16="http://schemas.microsoft.com/office/drawing/2014/main" id="{CE400D8B-658C-4340-8211-1262FCB071AF}"/>
              </a:ext>
            </a:extLst>
          </p:cNvPr>
          <p:cNvPicPr/>
          <p:nvPr/>
        </p:nvPicPr>
        <p:blipFill>
          <a:blip r:embed="rId2"/>
          <a:stretch>
            <a:fillRect/>
          </a:stretch>
        </p:blipFill>
        <p:spPr>
          <a:xfrm>
            <a:off x="6982446" y="2249486"/>
            <a:ext cx="4473830" cy="3226403"/>
          </a:xfrm>
          <a:prstGeom prst="rect">
            <a:avLst/>
          </a:prstGeom>
        </p:spPr>
      </p:pic>
      <p:sp>
        <p:nvSpPr>
          <p:cNvPr id="5" name="Slide Number Placeholder 4">
            <a:extLst>
              <a:ext uri="{FF2B5EF4-FFF2-40B4-BE49-F238E27FC236}">
                <a16:creationId xmlns:a16="http://schemas.microsoft.com/office/drawing/2014/main" id="{ABAB0F7B-87F3-4445-BAF3-56A90CAF46BD}"/>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001424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0AF1-D660-284E-B947-E8C1B56B364E}"/>
              </a:ext>
            </a:extLst>
          </p:cNvPr>
          <p:cNvSpPr>
            <a:spLocks noGrp="1"/>
          </p:cNvSpPr>
          <p:nvPr>
            <p:ph type="title"/>
          </p:nvPr>
        </p:nvSpPr>
        <p:spPr/>
        <p:txBody>
          <a:bodyPr/>
          <a:lstStyle/>
          <a:p>
            <a:r>
              <a:rPr lang="en-US" dirty="0"/>
              <a:t>Customizable motion planning</a:t>
            </a:r>
          </a:p>
        </p:txBody>
      </p:sp>
      <p:sp>
        <p:nvSpPr>
          <p:cNvPr id="3" name="Content Placeholder 2">
            <a:extLst>
              <a:ext uri="{FF2B5EF4-FFF2-40B4-BE49-F238E27FC236}">
                <a16:creationId xmlns:a16="http://schemas.microsoft.com/office/drawing/2014/main" id="{A0F4520C-1084-9A44-948D-1B874B3C49AB}"/>
              </a:ext>
            </a:extLst>
          </p:cNvPr>
          <p:cNvSpPr>
            <a:spLocks noGrp="1"/>
          </p:cNvSpPr>
          <p:nvPr>
            <p:ph idx="1"/>
          </p:nvPr>
        </p:nvSpPr>
        <p:spPr>
          <a:xfrm>
            <a:off x="1141413" y="2249487"/>
            <a:ext cx="6534734" cy="3541714"/>
          </a:xfrm>
        </p:spPr>
        <p:txBody>
          <a:bodyPr/>
          <a:lstStyle/>
          <a:p>
            <a:r>
              <a:rPr lang="en-US" dirty="0"/>
              <a:t>Effective planning allows robots to handle tasks more effectively at a lower cost.</a:t>
            </a:r>
          </a:p>
          <a:p>
            <a:r>
              <a:rPr lang="en-US" dirty="0"/>
              <a:t>Planning also requires embedding principles.</a:t>
            </a:r>
          </a:p>
          <a:p>
            <a:r>
              <a:rPr lang="en-US" dirty="0"/>
              <a:t>Principles should focus on maintaining human safety while working optimally</a:t>
            </a:r>
          </a:p>
        </p:txBody>
      </p:sp>
      <p:sp>
        <p:nvSpPr>
          <p:cNvPr id="4" name="Slide Number Placeholder 3">
            <a:extLst>
              <a:ext uri="{FF2B5EF4-FFF2-40B4-BE49-F238E27FC236}">
                <a16:creationId xmlns:a16="http://schemas.microsoft.com/office/drawing/2014/main" id="{F9D33AE9-3DF8-E845-B521-C0E31FF87ACC}"/>
              </a:ext>
            </a:extLst>
          </p:cNvPr>
          <p:cNvSpPr>
            <a:spLocks noGrp="1"/>
          </p:cNvSpPr>
          <p:nvPr>
            <p:ph type="sldNum" sz="quarter" idx="12"/>
          </p:nvPr>
        </p:nvSpPr>
        <p:spPr/>
        <p:txBody>
          <a:bodyPr/>
          <a:lstStyle/>
          <a:p>
            <a:fld id="{6D22F896-40B5-4ADD-8801-0D06FADFA095}" type="slidenum">
              <a:rPr lang="en-US" smtClean="0"/>
              <a:t>13</a:t>
            </a:fld>
            <a:endParaRPr lang="en-US" dirty="0"/>
          </a:p>
        </p:txBody>
      </p:sp>
      <p:pic>
        <p:nvPicPr>
          <p:cNvPr id="6" name="Picture 5">
            <a:extLst>
              <a:ext uri="{FF2B5EF4-FFF2-40B4-BE49-F238E27FC236}">
                <a16:creationId xmlns:a16="http://schemas.microsoft.com/office/drawing/2014/main" id="{C30381FB-922B-7A47-B587-3C25037F6C09}"/>
              </a:ext>
            </a:extLst>
          </p:cNvPr>
          <p:cNvPicPr>
            <a:picLocks noChangeAspect="1"/>
          </p:cNvPicPr>
          <p:nvPr/>
        </p:nvPicPr>
        <p:blipFill>
          <a:blip r:embed="rId2"/>
          <a:stretch>
            <a:fillRect/>
          </a:stretch>
        </p:blipFill>
        <p:spPr>
          <a:xfrm>
            <a:off x="7701563" y="2249487"/>
            <a:ext cx="3782561" cy="2490955"/>
          </a:xfrm>
          <a:prstGeom prst="rect">
            <a:avLst/>
          </a:prstGeom>
        </p:spPr>
      </p:pic>
      <p:sp>
        <p:nvSpPr>
          <p:cNvPr id="7" name="TextBox 6">
            <a:extLst>
              <a:ext uri="{FF2B5EF4-FFF2-40B4-BE49-F238E27FC236}">
                <a16:creationId xmlns:a16="http://schemas.microsoft.com/office/drawing/2014/main" id="{77315DBB-4B61-A24E-9F62-528D497F393A}"/>
              </a:ext>
            </a:extLst>
          </p:cNvPr>
          <p:cNvSpPr txBox="1"/>
          <p:nvPr/>
        </p:nvSpPr>
        <p:spPr>
          <a:xfrm>
            <a:off x="7701563" y="4924924"/>
            <a:ext cx="3976392" cy="646331"/>
          </a:xfrm>
          <a:prstGeom prst="rect">
            <a:avLst/>
          </a:prstGeom>
          <a:noFill/>
        </p:spPr>
        <p:txBody>
          <a:bodyPr wrap="square" rtlCol="0">
            <a:spAutoFit/>
          </a:bodyPr>
          <a:lstStyle/>
          <a:p>
            <a:r>
              <a:rPr lang="en-US" dirty="0"/>
              <a:t>ARTV-Mini all-terrain mobile robots working outdoors [4]</a:t>
            </a:r>
          </a:p>
        </p:txBody>
      </p:sp>
    </p:spTree>
    <p:extLst>
      <p:ext uri="{BB962C8B-B14F-4D97-AF65-F5344CB8AC3E}">
        <p14:creationId xmlns:p14="http://schemas.microsoft.com/office/powerpoint/2010/main" val="2595903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2E28B-4932-2243-9F0F-963B9FAEE532}"/>
              </a:ext>
            </a:extLst>
          </p:cNvPr>
          <p:cNvSpPr>
            <a:spLocks noGrp="1"/>
          </p:cNvSpPr>
          <p:nvPr>
            <p:ph type="title"/>
          </p:nvPr>
        </p:nvSpPr>
        <p:spPr/>
        <p:txBody>
          <a:bodyPr/>
          <a:lstStyle/>
          <a:p>
            <a:r>
              <a:rPr lang="en-US" dirty="0"/>
              <a:t>HRC and Trust</a:t>
            </a:r>
          </a:p>
        </p:txBody>
      </p:sp>
      <p:sp>
        <p:nvSpPr>
          <p:cNvPr id="3" name="Content Placeholder 2">
            <a:extLst>
              <a:ext uri="{FF2B5EF4-FFF2-40B4-BE49-F238E27FC236}">
                <a16:creationId xmlns:a16="http://schemas.microsoft.com/office/drawing/2014/main" id="{157C92BB-33A9-784B-AAC9-FAFD4934A87F}"/>
              </a:ext>
            </a:extLst>
          </p:cNvPr>
          <p:cNvSpPr>
            <a:spLocks noGrp="1"/>
          </p:cNvSpPr>
          <p:nvPr>
            <p:ph idx="1"/>
          </p:nvPr>
        </p:nvSpPr>
        <p:spPr>
          <a:xfrm>
            <a:off x="1141413" y="2249487"/>
            <a:ext cx="5690312" cy="3541714"/>
          </a:xfrm>
        </p:spPr>
        <p:txBody>
          <a:bodyPr/>
          <a:lstStyle/>
          <a:p>
            <a:r>
              <a:rPr lang="en-US" dirty="0"/>
              <a:t>Balance for trust is necessary</a:t>
            </a:r>
          </a:p>
          <a:p>
            <a:r>
              <a:rPr lang="en-US" dirty="0"/>
              <a:t>Table clearing experiment. </a:t>
            </a:r>
          </a:p>
          <a:p>
            <a:r>
              <a:rPr lang="en-US" dirty="0"/>
              <a:t>Robot focusing on trust vs robot ignoring trust</a:t>
            </a:r>
          </a:p>
          <a:p>
            <a:r>
              <a:rPr lang="en-US" dirty="0"/>
              <a:t>Robot needs to detect excessive trust</a:t>
            </a:r>
          </a:p>
        </p:txBody>
      </p:sp>
      <p:sp>
        <p:nvSpPr>
          <p:cNvPr id="5" name="Slide Number Placeholder 4">
            <a:extLst>
              <a:ext uri="{FF2B5EF4-FFF2-40B4-BE49-F238E27FC236}">
                <a16:creationId xmlns:a16="http://schemas.microsoft.com/office/drawing/2014/main" id="{30298750-8D0F-CF42-A6C3-C4F2A0E8E9FB}"/>
              </a:ext>
            </a:extLst>
          </p:cNvPr>
          <p:cNvSpPr>
            <a:spLocks noGrp="1"/>
          </p:cNvSpPr>
          <p:nvPr>
            <p:ph type="sldNum" sz="quarter" idx="12"/>
          </p:nvPr>
        </p:nvSpPr>
        <p:spPr/>
        <p:txBody>
          <a:bodyPr/>
          <a:lstStyle/>
          <a:p>
            <a:fld id="{6D22F896-40B5-4ADD-8801-0D06FADFA095}" type="slidenum">
              <a:rPr lang="en-US" smtClean="0"/>
              <a:t>14</a:t>
            </a:fld>
            <a:endParaRPr lang="en-US" dirty="0"/>
          </a:p>
        </p:txBody>
      </p:sp>
      <p:pic>
        <p:nvPicPr>
          <p:cNvPr id="7" name="Picture 6">
            <a:extLst>
              <a:ext uri="{FF2B5EF4-FFF2-40B4-BE49-F238E27FC236}">
                <a16:creationId xmlns:a16="http://schemas.microsoft.com/office/drawing/2014/main" id="{F8AB2822-7259-6442-AE6B-F04953FC0CDB}"/>
              </a:ext>
            </a:extLst>
          </p:cNvPr>
          <p:cNvPicPr>
            <a:picLocks noChangeAspect="1"/>
          </p:cNvPicPr>
          <p:nvPr/>
        </p:nvPicPr>
        <p:blipFill>
          <a:blip r:embed="rId2"/>
          <a:stretch>
            <a:fillRect/>
          </a:stretch>
        </p:blipFill>
        <p:spPr>
          <a:xfrm>
            <a:off x="6581387" y="2249487"/>
            <a:ext cx="5278785" cy="2815352"/>
          </a:xfrm>
          <a:prstGeom prst="rect">
            <a:avLst/>
          </a:prstGeom>
        </p:spPr>
      </p:pic>
    </p:spTree>
    <p:extLst>
      <p:ext uri="{BB962C8B-B14F-4D97-AF65-F5344CB8AC3E}">
        <p14:creationId xmlns:p14="http://schemas.microsoft.com/office/powerpoint/2010/main" val="252869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E51D-69EC-FC48-9737-3FCAD09D1B7E}"/>
              </a:ext>
            </a:extLst>
          </p:cNvPr>
          <p:cNvSpPr>
            <a:spLocks noGrp="1"/>
          </p:cNvSpPr>
          <p:nvPr>
            <p:ph type="title"/>
          </p:nvPr>
        </p:nvSpPr>
        <p:spPr/>
        <p:txBody>
          <a:bodyPr/>
          <a:lstStyle/>
          <a:p>
            <a:r>
              <a:rPr lang="en-US" dirty="0"/>
              <a:t>Importance of </a:t>
            </a:r>
            <a:r>
              <a:rPr lang="en-US" dirty="0" err="1"/>
              <a:t>csk</a:t>
            </a:r>
            <a:endParaRPr lang="en-US" dirty="0"/>
          </a:p>
        </p:txBody>
      </p:sp>
      <p:sp>
        <p:nvSpPr>
          <p:cNvPr id="3" name="Content Placeholder 2">
            <a:extLst>
              <a:ext uri="{FF2B5EF4-FFF2-40B4-BE49-F238E27FC236}">
                <a16:creationId xmlns:a16="http://schemas.microsoft.com/office/drawing/2014/main" id="{2F06C9DB-EE13-F941-AEA8-743E45E88753}"/>
              </a:ext>
            </a:extLst>
          </p:cNvPr>
          <p:cNvSpPr>
            <a:spLocks noGrp="1"/>
          </p:cNvSpPr>
          <p:nvPr>
            <p:ph idx="1"/>
          </p:nvPr>
        </p:nvSpPr>
        <p:spPr>
          <a:xfrm>
            <a:off x="1141413" y="2249487"/>
            <a:ext cx="5921540" cy="3541714"/>
          </a:xfrm>
        </p:spPr>
        <p:txBody>
          <a:bodyPr/>
          <a:lstStyle/>
          <a:p>
            <a:r>
              <a:rPr lang="en-US" dirty="0"/>
              <a:t>2016 Tesla vehicle misidentified a truck as an overpass.</a:t>
            </a:r>
          </a:p>
          <a:p>
            <a:r>
              <a:rPr lang="en-US" dirty="0"/>
              <a:t>CSK systems can help logically determine detected objects.</a:t>
            </a:r>
          </a:p>
          <a:p>
            <a:r>
              <a:rPr lang="en-US" dirty="0"/>
              <a:t>Storing current information helps for near future. </a:t>
            </a:r>
          </a:p>
        </p:txBody>
      </p:sp>
      <p:pic>
        <p:nvPicPr>
          <p:cNvPr id="4" name="Picture 3">
            <a:extLst>
              <a:ext uri="{FF2B5EF4-FFF2-40B4-BE49-F238E27FC236}">
                <a16:creationId xmlns:a16="http://schemas.microsoft.com/office/drawing/2014/main" id="{B0F42889-4C3F-E244-AE2B-4152461C0C89}"/>
              </a:ext>
            </a:extLst>
          </p:cNvPr>
          <p:cNvPicPr/>
          <p:nvPr/>
        </p:nvPicPr>
        <p:blipFill>
          <a:blip r:embed="rId2">
            <a:extLst>
              <a:ext uri="{28A0092B-C50C-407E-A947-70E740481C1C}">
                <a14:useLocalDpi xmlns:a14="http://schemas.microsoft.com/office/drawing/2010/main" val="0"/>
              </a:ext>
            </a:extLst>
          </a:blip>
          <a:stretch>
            <a:fillRect/>
          </a:stretch>
        </p:blipFill>
        <p:spPr>
          <a:xfrm>
            <a:off x="7199585" y="2249487"/>
            <a:ext cx="4351283" cy="2532720"/>
          </a:xfrm>
          <a:prstGeom prst="rect">
            <a:avLst/>
          </a:prstGeom>
        </p:spPr>
      </p:pic>
      <p:sp>
        <p:nvSpPr>
          <p:cNvPr id="5" name="Slide Number Placeholder 4">
            <a:extLst>
              <a:ext uri="{FF2B5EF4-FFF2-40B4-BE49-F238E27FC236}">
                <a16:creationId xmlns:a16="http://schemas.microsoft.com/office/drawing/2014/main" id="{16849243-3869-CF49-93A5-5D9792881D14}"/>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3909917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072F-B40F-0F40-B5D1-AC0A1D46A377}"/>
              </a:ext>
            </a:extLst>
          </p:cNvPr>
          <p:cNvSpPr>
            <a:spLocks noGrp="1"/>
          </p:cNvSpPr>
          <p:nvPr>
            <p:ph type="title"/>
          </p:nvPr>
        </p:nvSpPr>
        <p:spPr/>
        <p:txBody>
          <a:bodyPr/>
          <a:lstStyle/>
          <a:p>
            <a:r>
              <a:rPr lang="en-US" dirty="0"/>
              <a:t>Smart Manufacturing</a:t>
            </a:r>
          </a:p>
        </p:txBody>
      </p:sp>
      <p:sp>
        <p:nvSpPr>
          <p:cNvPr id="3" name="Content Placeholder 2">
            <a:extLst>
              <a:ext uri="{FF2B5EF4-FFF2-40B4-BE49-F238E27FC236}">
                <a16:creationId xmlns:a16="http://schemas.microsoft.com/office/drawing/2014/main" id="{2D9C0AD8-01C8-4C43-B05F-EB57A4A0F6FA}"/>
              </a:ext>
            </a:extLst>
          </p:cNvPr>
          <p:cNvSpPr>
            <a:spLocks noGrp="1"/>
          </p:cNvSpPr>
          <p:nvPr>
            <p:ph idx="1"/>
          </p:nvPr>
        </p:nvSpPr>
        <p:spPr>
          <a:xfrm>
            <a:off x="1141413" y="2249487"/>
            <a:ext cx="5017650" cy="3541714"/>
          </a:xfrm>
        </p:spPr>
        <p:txBody>
          <a:bodyPr/>
          <a:lstStyle/>
          <a:p>
            <a:r>
              <a:rPr lang="en-US" dirty="0"/>
              <a:t>Entails robotics and artificial intelligence such as robotics learning from demonstration</a:t>
            </a:r>
          </a:p>
        </p:txBody>
      </p:sp>
      <p:sp>
        <p:nvSpPr>
          <p:cNvPr id="4" name="Slide Number Placeholder 3">
            <a:extLst>
              <a:ext uri="{FF2B5EF4-FFF2-40B4-BE49-F238E27FC236}">
                <a16:creationId xmlns:a16="http://schemas.microsoft.com/office/drawing/2014/main" id="{639F62A9-93B4-5E45-9EA5-98978289825C}"/>
              </a:ext>
            </a:extLst>
          </p:cNvPr>
          <p:cNvSpPr>
            <a:spLocks noGrp="1"/>
          </p:cNvSpPr>
          <p:nvPr>
            <p:ph type="sldNum" sz="quarter" idx="12"/>
          </p:nvPr>
        </p:nvSpPr>
        <p:spPr/>
        <p:txBody>
          <a:bodyPr/>
          <a:lstStyle/>
          <a:p>
            <a:fld id="{6D22F896-40B5-4ADD-8801-0D06FADFA095}" type="slidenum">
              <a:rPr lang="en-US" smtClean="0"/>
              <a:t>16</a:t>
            </a:fld>
            <a:endParaRPr lang="en-US" dirty="0"/>
          </a:p>
        </p:txBody>
      </p:sp>
      <p:pic>
        <p:nvPicPr>
          <p:cNvPr id="6" name="Picture 5">
            <a:extLst>
              <a:ext uri="{FF2B5EF4-FFF2-40B4-BE49-F238E27FC236}">
                <a16:creationId xmlns:a16="http://schemas.microsoft.com/office/drawing/2014/main" id="{46D3980C-975D-4E47-8C07-EA16AFEFC292}"/>
              </a:ext>
            </a:extLst>
          </p:cNvPr>
          <p:cNvPicPr>
            <a:picLocks noChangeAspect="1"/>
          </p:cNvPicPr>
          <p:nvPr/>
        </p:nvPicPr>
        <p:blipFill>
          <a:blip r:embed="rId2"/>
          <a:stretch>
            <a:fillRect/>
          </a:stretch>
        </p:blipFill>
        <p:spPr>
          <a:xfrm>
            <a:off x="7059230" y="2249487"/>
            <a:ext cx="2850542" cy="2815458"/>
          </a:xfrm>
          <a:prstGeom prst="rect">
            <a:avLst/>
          </a:prstGeom>
        </p:spPr>
      </p:pic>
      <p:sp>
        <p:nvSpPr>
          <p:cNvPr id="7" name="TextBox 6">
            <a:extLst>
              <a:ext uri="{FF2B5EF4-FFF2-40B4-BE49-F238E27FC236}">
                <a16:creationId xmlns:a16="http://schemas.microsoft.com/office/drawing/2014/main" id="{4AF3EE22-04EB-E04C-B0B8-91BD4DC81FB9}"/>
              </a:ext>
            </a:extLst>
          </p:cNvPr>
          <p:cNvSpPr txBox="1"/>
          <p:nvPr/>
        </p:nvSpPr>
        <p:spPr>
          <a:xfrm>
            <a:off x="7059229" y="5217344"/>
            <a:ext cx="3217091" cy="646331"/>
          </a:xfrm>
          <a:prstGeom prst="rect">
            <a:avLst/>
          </a:prstGeom>
          <a:noFill/>
        </p:spPr>
        <p:txBody>
          <a:bodyPr wrap="square" rtlCol="0">
            <a:spAutoFit/>
          </a:bodyPr>
          <a:lstStyle/>
          <a:p>
            <a:r>
              <a:rPr lang="en-US" dirty="0"/>
              <a:t>Potential benefits of smart manufacturing [4]</a:t>
            </a:r>
          </a:p>
        </p:txBody>
      </p:sp>
    </p:spTree>
    <p:extLst>
      <p:ext uri="{BB962C8B-B14F-4D97-AF65-F5344CB8AC3E}">
        <p14:creationId xmlns:p14="http://schemas.microsoft.com/office/powerpoint/2010/main" val="606390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1A11-5C70-8F40-81B8-064E7690FF84}"/>
              </a:ext>
            </a:extLst>
          </p:cNvPr>
          <p:cNvSpPr>
            <a:spLocks noGrp="1"/>
          </p:cNvSpPr>
          <p:nvPr>
            <p:ph type="title"/>
          </p:nvPr>
        </p:nvSpPr>
        <p:spPr/>
        <p:txBody>
          <a:bodyPr/>
          <a:lstStyle/>
          <a:p>
            <a:r>
              <a:rPr lang="en-US" dirty="0"/>
              <a:t>Need For CSK in HRC</a:t>
            </a:r>
          </a:p>
        </p:txBody>
      </p:sp>
      <p:sp>
        <p:nvSpPr>
          <p:cNvPr id="3" name="Content Placeholder 2">
            <a:extLst>
              <a:ext uri="{FF2B5EF4-FFF2-40B4-BE49-F238E27FC236}">
                <a16:creationId xmlns:a16="http://schemas.microsoft.com/office/drawing/2014/main" id="{47DA6C22-A91D-3E41-A15D-25D522B8DAE0}"/>
              </a:ext>
            </a:extLst>
          </p:cNvPr>
          <p:cNvSpPr>
            <a:spLocks noGrp="1"/>
          </p:cNvSpPr>
          <p:nvPr>
            <p:ph idx="1"/>
          </p:nvPr>
        </p:nvSpPr>
        <p:spPr/>
        <p:txBody>
          <a:bodyPr/>
          <a:lstStyle/>
          <a:p>
            <a:r>
              <a:rPr lang="en-US" dirty="0"/>
              <a:t>Commonsense knowledge is important in AI processes, e.g. spatial commonsense is highly crucial in object detection. </a:t>
            </a:r>
          </a:p>
          <a:p>
            <a:r>
              <a:rPr lang="en-US" dirty="0"/>
              <a:t>Automated extraction of CSK is conducted by researchers. The significance of CSK in NLP, vision and robotics is emphasized in AI in many works, e.g. as surveyed in. </a:t>
            </a:r>
          </a:p>
          <a:p>
            <a:r>
              <a:rPr lang="en-US" dirty="0"/>
              <a:t>Yet researchers have not harnessed CSK in HRC for task optimization, to the best of our knowledge. </a:t>
            </a:r>
          </a:p>
        </p:txBody>
      </p:sp>
      <p:sp>
        <p:nvSpPr>
          <p:cNvPr id="4" name="Slide Number Placeholder 3">
            <a:extLst>
              <a:ext uri="{FF2B5EF4-FFF2-40B4-BE49-F238E27FC236}">
                <a16:creationId xmlns:a16="http://schemas.microsoft.com/office/drawing/2014/main" id="{A1F73E59-7AA2-7643-BE1B-D9BBC1A403E9}"/>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429863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01B70-5480-BC42-9B95-51F33AE7AB20}"/>
              </a:ext>
            </a:extLst>
          </p:cNvPr>
          <p:cNvSpPr>
            <a:spLocks noGrp="1"/>
          </p:cNvSpPr>
          <p:nvPr>
            <p:ph type="title"/>
          </p:nvPr>
        </p:nvSpPr>
        <p:spPr/>
        <p:txBody>
          <a:bodyPr/>
          <a:lstStyle/>
          <a:p>
            <a:r>
              <a:rPr lang="en-US" dirty="0"/>
              <a:t>Proposed Approach</a:t>
            </a:r>
          </a:p>
        </p:txBody>
      </p:sp>
      <p:sp>
        <p:nvSpPr>
          <p:cNvPr id="3" name="Content Placeholder 2">
            <a:extLst>
              <a:ext uri="{FF2B5EF4-FFF2-40B4-BE49-F238E27FC236}">
                <a16:creationId xmlns:a16="http://schemas.microsoft.com/office/drawing/2014/main" id="{80FF5B31-0199-894E-830E-211770853D7E}"/>
              </a:ext>
            </a:extLst>
          </p:cNvPr>
          <p:cNvSpPr>
            <a:spLocks noGrp="1"/>
          </p:cNvSpPr>
          <p:nvPr>
            <p:ph idx="1"/>
          </p:nvPr>
        </p:nvSpPr>
        <p:spPr/>
        <p:txBody>
          <a:bodyPr/>
          <a:lstStyle/>
          <a:p>
            <a:r>
              <a:rPr lang="en-US" dirty="0"/>
              <a:t>This thesis outlines how robots can use commonsense knowledge to support humans while collaborating.</a:t>
            </a:r>
          </a:p>
          <a:p>
            <a:r>
              <a:rPr lang="en-US" dirty="0"/>
              <a:t>The two main solution points are listed as follows.</a:t>
            </a:r>
          </a:p>
          <a:p>
            <a:pPr marL="914400" lvl="1" indent="-457200">
              <a:buFont typeface="+mj-lt"/>
              <a:buAutoNum type="arabicPeriod"/>
            </a:pPr>
            <a:r>
              <a:rPr lang="en-US" dirty="0"/>
              <a:t>Determine commonsense priorities that can support and protect humans.</a:t>
            </a:r>
          </a:p>
          <a:p>
            <a:pPr marL="914400" lvl="1" indent="-457200">
              <a:buFont typeface="+mj-lt"/>
              <a:buAutoNum type="arabicPeriod"/>
            </a:pPr>
            <a:r>
              <a:rPr lang="en-US" dirty="0"/>
              <a:t>Develop math modeling using CSK priorities to optimize task execution in robot action planning.</a:t>
            </a:r>
          </a:p>
          <a:p>
            <a:pPr marL="914400" lvl="1" indent="-457200">
              <a:buFont typeface="+mj-lt"/>
              <a:buAutoNum type="arabicPeriod"/>
            </a:pPr>
            <a:r>
              <a:rPr lang="en-US" dirty="0"/>
              <a:t>Facilitate effective collaborative task execution in terms of human safety, execution &amp; production.</a:t>
            </a:r>
          </a:p>
        </p:txBody>
      </p:sp>
      <p:sp>
        <p:nvSpPr>
          <p:cNvPr id="4" name="Slide Number Placeholder 3">
            <a:extLst>
              <a:ext uri="{FF2B5EF4-FFF2-40B4-BE49-F238E27FC236}">
                <a16:creationId xmlns:a16="http://schemas.microsoft.com/office/drawing/2014/main" id="{E1DBB875-1DD5-BE46-AAA6-03B16E852D36}"/>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78353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A3CF7-DC6F-F44F-A735-0347061032DC}"/>
              </a:ext>
            </a:extLst>
          </p:cNvPr>
          <p:cNvSpPr>
            <a:spLocks noGrp="1"/>
          </p:cNvSpPr>
          <p:nvPr>
            <p:ph type="title"/>
          </p:nvPr>
        </p:nvSpPr>
        <p:spPr/>
        <p:txBody>
          <a:bodyPr/>
          <a:lstStyle/>
          <a:p>
            <a:r>
              <a:rPr lang="en-US" dirty="0"/>
              <a:t>Commonsense knowledge premises</a:t>
            </a:r>
          </a:p>
        </p:txBody>
      </p:sp>
      <p:sp>
        <p:nvSpPr>
          <p:cNvPr id="3" name="Content Placeholder 2">
            <a:extLst>
              <a:ext uri="{FF2B5EF4-FFF2-40B4-BE49-F238E27FC236}">
                <a16:creationId xmlns:a16="http://schemas.microsoft.com/office/drawing/2014/main" id="{50F52E40-E993-5446-90D4-02B1D3325BF2}"/>
              </a:ext>
            </a:extLst>
          </p:cNvPr>
          <p:cNvSpPr>
            <a:spLocks noGrp="1"/>
          </p:cNvSpPr>
          <p:nvPr>
            <p:ph idx="1"/>
          </p:nvPr>
        </p:nvSpPr>
        <p:spPr/>
        <p:txBody>
          <a:bodyPr>
            <a:normAutofit lnSpcReduction="10000"/>
          </a:bodyPr>
          <a:lstStyle/>
          <a:p>
            <a:pPr marL="457200" lvl="0" indent="-457200">
              <a:buFont typeface="+mj-lt"/>
              <a:buAutoNum type="arabicPeriod"/>
            </a:pPr>
            <a:r>
              <a:rPr lang="en-US" dirty="0"/>
              <a:t>Humans prefer carrying lighter and closer parts due to ease</a:t>
            </a:r>
          </a:p>
          <a:p>
            <a:pPr marL="457200" lvl="0" indent="-457200">
              <a:buFont typeface="+mj-lt"/>
              <a:buAutoNum type="arabicPeriod"/>
            </a:pPr>
            <a:r>
              <a:rPr lang="en-US" dirty="0"/>
              <a:t>Humans will carry heavy parts more slowly than light parts.</a:t>
            </a:r>
          </a:p>
          <a:p>
            <a:pPr marL="457200" lvl="0" indent="-457200">
              <a:buFont typeface="+mj-lt"/>
              <a:buAutoNum type="arabicPeriod"/>
            </a:pPr>
            <a:r>
              <a:rPr lang="en-US" dirty="0"/>
              <a:t>Humans should handle less stable parts</a:t>
            </a:r>
          </a:p>
          <a:p>
            <a:pPr marL="457200" lvl="0" indent="-457200">
              <a:buFont typeface="+mj-lt"/>
              <a:buAutoNum type="arabicPeriod"/>
            </a:pPr>
            <a:r>
              <a:rPr lang="en-US" dirty="0"/>
              <a:t>Humans should not handle dangerous parts</a:t>
            </a:r>
          </a:p>
          <a:p>
            <a:pPr marL="457200" lvl="0" indent="-457200">
              <a:buFont typeface="+mj-lt"/>
              <a:buAutoNum type="arabicPeriod"/>
            </a:pPr>
            <a:endParaRPr lang="en-US" dirty="0"/>
          </a:p>
          <a:p>
            <a:pPr marL="0" lvl="0" indent="0">
              <a:buNone/>
            </a:pPr>
            <a:r>
              <a:rPr lang="en-US" dirty="0"/>
              <a:t>Note- Part refers to an individual component while object refers to the final assembled product.</a:t>
            </a:r>
          </a:p>
        </p:txBody>
      </p:sp>
      <p:sp>
        <p:nvSpPr>
          <p:cNvPr id="4" name="Slide Number Placeholder 3">
            <a:extLst>
              <a:ext uri="{FF2B5EF4-FFF2-40B4-BE49-F238E27FC236}">
                <a16:creationId xmlns:a16="http://schemas.microsoft.com/office/drawing/2014/main" id="{0B625800-9D71-664E-AB94-3BDE21222061}"/>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877684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4559-B6BE-0945-BBCC-86C466FA13F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0CF6625-26D2-174C-9B24-EF9EC5C7769C}"/>
              </a:ext>
            </a:extLst>
          </p:cNvPr>
          <p:cNvSpPr>
            <a:spLocks noGrp="1"/>
          </p:cNvSpPr>
          <p:nvPr>
            <p:ph idx="1"/>
          </p:nvPr>
        </p:nvSpPr>
        <p:spPr/>
        <p:txBody>
          <a:bodyPr/>
          <a:lstStyle/>
          <a:p>
            <a:r>
              <a:rPr lang="en-US" dirty="0"/>
              <a:t>Human-robot collaboration (HRC) is an important part of manufacturing.</a:t>
            </a:r>
          </a:p>
          <a:p>
            <a:r>
              <a:rPr lang="en-US" dirty="0"/>
              <a:t>Robots need to use commonsense knowledge for enhancing collaborative task execution.</a:t>
            </a:r>
          </a:p>
          <a:p>
            <a:r>
              <a:rPr lang="en-US" dirty="0"/>
              <a:t>This thesis demonstrates the effectiveness of commonsense knowledge in HRC.</a:t>
            </a:r>
          </a:p>
        </p:txBody>
      </p:sp>
      <p:sp>
        <p:nvSpPr>
          <p:cNvPr id="4" name="Slide Number Placeholder 3">
            <a:extLst>
              <a:ext uri="{FF2B5EF4-FFF2-40B4-BE49-F238E27FC236}">
                <a16:creationId xmlns:a16="http://schemas.microsoft.com/office/drawing/2014/main" id="{042E8108-9633-7D42-84F9-ECF773A0C7E3}"/>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67273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01C9D-B171-9240-B07D-E887976A27CB}"/>
              </a:ext>
            </a:extLst>
          </p:cNvPr>
          <p:cNvSpPr>
            <a:spLocks noGrp="1"/>
          </p:cNvSpPr>
          <p:nvPr>
            <p:ph type="title"/>
          </p:nvPr>
        </p:nvSpPr>
        <p:spPr/>
        <p:txBody>
          <a:bodyPr/>
          <a:lstStyle/>
          <a:p>
            <a:r>
              <a:rPr lang="en-US" dirty="0"/>
              <a:t>Reasoning behind premises</a:t>
            </a:r>
          </a:p>
        </p:txBody>
      </p:sp>
      <p:sp>
        <p:nvSpPr>
          <p:cNvPr id="3" name="Content Placeholder 2">
            <a:extLst>
              <a:ext uri="{FF2B5EF4-FFF2-40B4-BE49-F238E27FC236}">
                <a16:creationId xmlns:a16="http://schemas.microsoft.com/office/drawing/2014/main" id="{F12059EE-9EA6-9747-8804-3C279DB7759A}"/>
              </a:ext>
            </a:extLst>
          </p:cNvPr>
          <p:cNvSpPr>
            <a:spLocks noGrp="1"/>
          </p:cNvSpPr>
          <p:nvPr>
            <p:ph idx="1"/>
          </p:nvPr>
        </p:nvSpPr>
        <p:spPr/>
        <p:txBody>
          <a:bodyPr/>
          <a:lstStyle/>
          <a:p>
            <a:pPr marL="457200" indent="-457200">
              <a:buFont typeface="+mj-lt"/>
              <a:buAutoNum type="arabicPeriod"/>
            </a:pPr>
            <a:r>
              <a:rPr lang="en-US" dirty="0"/>
              <a:t>Humans will handle heavy parts with more difficulty than light parts </a:t>
            </a:r>
          </a:p>
          <a:p>
            <a:pPr marL="457200" indent="-457200">
              <a:buFont typeface="+mj-lt"/>
              <a:buAutoNum type="arabicPeriod"/>
            </a:pPr>
            <a:r>
              <a:rPr lang="en-US" dirty="0"/>
              <a:t>Humans will handle heavy parts more slowly than light parts</a:t>
            </a:r>
          </a:p>
          <a:p>
            <a:pPr marL="457200" indent="-457200">
              <a:buFont typeface="+mj-lt"/>
              <a:buAutoNum type="arabicPeriod"/>
            </a:pPr>
            <a:r>
              <a:rPr lang="en-US" dirty="0"/>
              <a:t>Robot mishandling fragile part could be costly</a:t>
            </a:r>
          </a:p>
          <a:p>
            <a:pPr marL="457200" indent="-457200">
              <a:buFont typeface="+mj-lt"/>
              <a:buAutoNum type="arabicPeriod"/>
            </a:pPr>
            <a:r>
              <a:rPr lang="en-US" dirty="0"/>
              <a:t>Human safety is most important.</a:t>
            </a:r>
          </a:p>
        </p:txBody>
      </p:sp>
      <p:sp>
        <p:nvSpPr>
          <p:cNvPr id="4" name="Slide Number Placeholder 3">
            <a:extLst>
              <a:ext uri="{FF2B5EF4-FFF2-40B4-BE49-F238E27FC236}">
                <a16:creationId xmlns:a16="http://schemas.microsoft.com/office/drawing/2014/main" id="{A830E5F4-FBEB-674F-8C1C-DABA6CBEADC8}"/>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396534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E1B8-97BB-F044-AA77-6C7AE5F94E6B}"/>
              </a:ext>
            </a:extLst>
          </p:cNvPr>
          <p:cNvSpPr>
            <a:spLocks noGrp="1"/>
          </p:cNvSpPr>
          <p:nvPr>
            <p:ph type="title"/>
          </p:nvPr>
        </p:nvSpPr>
        <p:spPr/>
        <p:txBody>
          <a:bodyPr/>
          <a:lstStyle/>
          <a:p>
            <a:r>
              <a:rPr lang="en-US" dirty="0"/>
              <a:t>Steps for arms handling parts</a:t>
            </a:r>
          </a:p>
        </p:txBody>
      </p:sp>
      <p:sp>
        <p:nvSpPr>
          <p:cNvPr id="3" name="Content Placeholder 2">
            <a:extLst>
              <a:ext uri="{FF2B5EF4-FFF2-40B4-BE49-F238E27FC236}">
                <a16:creationId xmlns:a16="http://schemas.microsoft.com/office/drawing/2014/main" id="{AEA5385B-A4A8-DD4E-A04E-5E57161D2CE1}"/>
              </a:ext>
            </a:extLst>
          </p:cNvPr>
          <p:cNvSpPr>
            <a:spLocks noGrp="1"/>
          </p:cNvSpPr>
          <p:nvPr>
            <p:ph idx="1"/>
          </p:nvPr>
        </p:nvSpPr>
        <p:spPr>
          <a:xfrm>
            <a:off x="1141413" y="2249487"/>
            <a:ext cx="5405692" cy="3541714"/>
          </a:xfrm>
        </p:spPr>
        <p:txBody>
          <a:bodyPr/>
          <a:lstStyle/>
          <a:p>
            <a:pPr marL="0" indent="0">
              <a:buNone/>
            </a:pPr>
            <a:r>
              <a:rPr lang="en-US" dirty="0"/>
              <a:t>Note- ”Arms” refers to the single arm for the robot and a combination of both arms for the human.</a:t>
            </a:r>
          </a:p>
        </p:txBody>
      </p:sp>
      <p:sp>
        <p:nvSpPr>
          <p:cNvPr id="4" name="Slide Number Placeholder 3">
            <a:extLst>
              <a:ext uri="{FF2B5EF4-FFF2-40B4-BE49-F238E27FC236}">
                <a16:creationId xmlns:a16="http://schemas.microsoft.com/office/drawing/2014/main" id="{4EA5BEED-CF90-C047-BD1B-FBFE62647DDE}"/>
              </a:ext>
            </a:extLst>
          </p:cNvPr>
          <p:cNvSpPr>
            <a:spLocks noGrp="1"/>
          </p:cNvSpPr>
          <p:nvPr>
            <p:ph type="sldNum" sz="quarter" idx="12"/>
          </p:nvPr>
        </p:nvSpPr>
        <p:spPr/>
        <p:txBody>
          <a:bodyPr/>
          <a:lstStyle/>
          <a:p>
            <a:fld id="{6D22F896-40B5-4ADD-8801-0D06FADFA095}" type="slidenum">
              <a:rPr lang="en-US" smtClean="0"/>
              <a:t>21</a:t>
            </a:fld>
            <a:endParaRPr lang="en-US" dirty="0"/>
          </a:p>
        </p:txBody>
      </p:sp>
      <p:pic>
        <p:nvPicPr>
          <p:cNvPr id="8" name="Picture 7">
            <a:extLst>
              <a:ext uri="{FF2B5EF4-FFF2-40B4-BE49-F238E27FC236}">
                <a16:creationId xmlns:a16="http://schemas.microsoft.com/office/drawing/2014/main" id="{7F00DE41-8F1D-C149-8AE3-8648F60F6E7B}"/>
              </a:ext>
            </a:extLst>
          </p:cNvPr>
          <p:cNvPicPr>
            <a:picLocks noChangeAspect="1"/>
          </p:cNvPicPr>
          <p:nvPr/>
        </p:nvPicPr>
        <p:blipFill>
          <a:blip r:embed="rId2"/>
          <a:stretch>
            <a:fillRect/>
          </a:stretch>
        </p:blipFill>
        <p:spPr>
          <a:xfrm>
            <a:off x="7154418" y="1682496"/>
            <a:ext cx="2156460" cy="5175504"/>
          </a:xfrm>
          <a:prstGeom prst="rect">
            <a:avLst/>
          </a:prstGeom>
        </p:spPr>
      </p:pic>
    </p:spTree>
    <p:extLst>
      <p:ext uri="{BB962C8B-B14F-4D97-AF65-F5344CB8AC3E}">
        <p14:creationId xmlns:p14="http://schemas.microsoft.com/office/powerpoint/2010/main" val="3228247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2677-3925-DF45-B9B0-875F8D764B0A}"/>
              </a:ext>
            </a:extLst>
          </p:cNvPr>
          <p:cNvSpPr>
            <a:spLocks noGrp="1"/>
          </p:cNvSpPr>
          <p:nvPr>
            <p:ph type="title"/>
          </p:nvPr>
        </p:nvSpPr>
        <p:spPr/>
        <p:txBody>
          <a:bodyPr/>
          <a:lstStyle/>
          <a:p>
            <a:r>
              <a:rPr lang="en-US" dirty="0"/>
              <a:t>Mathematical Modeling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A006765-0AF6-B243-803F-EC01300803F7}"/>
                  </a:ext>
                </a:extLst>
              </p:cNvPr>
              <p:cNvSpPr>
                <a:spLocks noGrp="1"/>
              </p:cNvSpPr>
              <p:nvPr>
                <p:ph idx="1"/>
              </p:nvPr>
            </p:nvSpPr>
            <p:spPr/>
            <p:txBody>
              <a:bodyPr>
                <a:normAutofit/>
              </a:bodyPr>
              <a:lstStyle/>
              <a:p>
                <a:pPr marL="0" marR="0">
                  <a:lnSpc>
                    <a:spcPct val="200000"/>
                  </a:lnSpc>
                  <a:spcBef>
                    <a:spcPts val="0"/>
                  </a:spcBef>
                  <a:spcAft>
                    <a:spcPts val="0"/>
                  </a:spcAft>
                </a:pPr>
                <a:r>
                  <a:rPr lang="en-US" dirty="0">
                    <a:latin typeface="Calibri" panose="020F0502020204030204" pitchFamily="34" charset="0"/>
                    <a:ea typeface="MS Gothic" panose="020B0609070205080204" pitchFamily="49" charset="-128"/>
                    <a:cs typeface="Calibri" panose="020F0502020204030204" pitchFamily="34" charset="0"/>
                  </a:rPr>
                  <a:t>Weighted average-</a:t>
                </a:r>
                <a:r>
                  <a:rPr lang="en-US" dirty="0" err="1">
                    <a:latin typeface="Calibri" panose="020F0502020204030204" pitchFamily="34" charset="0"/>
                    <a:ea typeface="MS Gothic" panose="020B0609070205080204" pitchFamily="49" charset="-128"/>
                    <a:cs typeface="Calibri" panose="020F0502020204030204" pitchFamily="34" charset="0"/>
                  </a:rPr>
                  <a:t>W</a:t>
                </a:r>
                <a:r>
                  <a:rPr lang="en-US" baseline="-25000" dirty="0" err="1">
                    <a:latin typeface="Calibri" panose="020F0502020204030204" pitchFamily="34" charset="0"/>
                    <a:ea typeface="MS Gothic" panose="020B0609070205080204" pitchFamily="49" charset="-128"/>
                    <a:cs typeface="Calibri" panose="020F0502020204030204" pitchFamily="34" charset="0"/>
                  </a:rPr>
                  <a:t>a</a:t>
                </a:r>
                <a:r>
                  <a:rPr lang="en-US" dirty="0">
                    <a:latin typeface="Calibri" panose="020F0502020204030204" pitchFamily="34" charset="0"/>
                    <a:ea typeface="MS Gothic" panose="020B0609070205080204" pitchFamily="49" charset="-128"/>
                    <a:cs typeface="Calibri" panose="020F0502020204030204" pitchFamily="34" charset="0"/>
                  </a:rPr>
                  <a:t>(</a:t>
                </a:r>
                <a:r>
                  <a:rPr lang="en-US" dirty="0" err="1">
                    <a:latin typeface="Calibri" panose="020F0502020204030204" pitchFamily="34" charset="0"/>
                    <a:ea typeface="MS Gothic" panose="020B0609070205080204" pitchFamily="49" charset="-128"/>
                    <a:cs typeface="Calibri" panose="020F0502020204030204" pitchFamily="34" charset="0"/>
                  </a:rPr>
                  <a:t>s</a:t>
                </a:r>
                <a:r>
                  <a:rPr lang="en-US" baseline="-25000" dirty="0" err="1">
                    <a:latin typeface="Calibri" panose="020F0502020204030204" pitchFamily="34" charset="0"/>
                    <a:ea typeface="MS Gothic" panose="020B0609070205080204" pitchFamily="49" charset="-128"/>
                    <a:cs typeface="Calibri" panose="020F0502020204030204" pitchFamily="34" charset="0"/>
                  </a:rPr>
                  <a:t>p</a:t>
                </a:r>
                <a:r>
                  <a:rPr lang="en-US" dirty="0">
                    <a:latin typeface="Calibri" panose="020F0502020204030204" pitchFamily="34" charset="0"/>
                    <a:ea typeface="MS Gothic" panose="020B0609070205080204" pitchFamily="49" charset="-128"/>
                    <a:cs typeface="Calibri" panose="020F0502020204030204" pitchFamily="34" charset="0"/>
                  </a:rPr>
                  <a:t>)=(min</a:t>
                </a:r>
                <a:r>
                  <a:rPr lang="en-US" baseline="-25000" dirty="0">
                    <a:latin typeface="Calibri" panose="020F0502020204030204" pitchFamily="34" charset="0"/>
                    <a:ea typeface="MS Gothic" panose="020B0609070205080204" pitchFamily="49" charset="-128"/>
                    <a:cs typeface="Calibri" panose="020F0502020204030204" pitchFamily="34" charset="0"/>
                  </a:rPr>
                  <a:t>a</a:t>
                </a:r>
                <a:r>
                  <a:rPr lang="en-US" dirty="0">
                    <a:latin typeface="Calibri" panose="020F0502020204030204" pitchFamily="34" charset="0"/>
                    <a:ea typeface="MS Gothic" panose="020B0609070205080204" pitchFamily="49" charset="-128"/>
                    <a:cs typeface="Calibri" panose="020F0502020204030204" pitchFamily="34" charset="0"/>
                  </a:rPr>
                  <a:t>(</a:t>
                </a:r>
                <a:r>
                  <a:rPr lang="en-US" dirty="0" err="1">
                    <a:latin typeface="Calibri" panose="020F0502020204030204" pitchFamily="34" charset="0"/>
                    <a:ea typeface="MS Gothic" panose="020B0609070205080204" pitchFamily="49" charset="-128"/>
                    <a:cs typeface="Calibri" panose="020F0502020204030204" pitchFamily="34" charset="0"/>
                  </a:rPr>
                  <a:t>s</a:t>
                </a:r>
                <a:r>
                  <a:rPr lang="en-US" baseline="-25000" dirty="0" err="1">
                    <a:latin typeface="Calibri" panose="020F0502020204030204" pitchFamily="34" charset="0"/>
                    <a:ea typeface="MS Gothic" panose="020B0609070205080204" pitchFamily="49" charset="-128"/>
                    <a:cs typeface="Calibri" panose="020F0502020204030204" pitchFamily="34" charset="0"/>
                  </a:rPr>
                  <a:t>p</a:t>
                </a:r>
                <a:r>
                  <a:rPr lang="en-US" dirty="0">
                    <a:latin typeface="Calibri" panose="020F0502020204030204" pitchFamily="34" charset="0"/>
                    <a:ea typeface="MS Gothic" panose="020B0609070205080204" pitchFamily="49" charset="-128"/>
                    <a:cs typeface="Calibri" panose="020F0502020204030204" pitchFamily="34" charset="0"/>
                  </a:rPr>
                  <a:t>)+</a:t>
                </a:r>
                <a:r>
                  <a:rPr lang="en-US" dirty="0" err="1">
                    <a:latin typeface="Calibri" panose="020F0502020204030204" pitchFamily="34" charset="0"/>
                    <a:ea typeface="MS Gothic" panose="020B0609070205080204" pitchFamily="49" charset="-128"/>
                    <a:cs typeface="Calibri" panose="020F0502020204030204" pitchFamily="34" charset="0"/>
                  </a:rPr>
                  <a:t>mean</a:t>
                </a:r>
                <a:r>
                  <a:rPr lang="en-US" baseline="-25000" dirty="0" err="1">
                    <a:latin typeface="Calibri" panose="020F0502020204030204" pitchFamily="34" charset="0"/>
                    <a:ea typeface="MS Gothic" panose="020B0609070205080204" pitchFamily="49" charset="-128"/>
                    <a:cs typeface="Calibri" panose="020F0502020204030204" pitchFamily="34" charset="0"/>
                  </a:rPr>
                  <a:t>a</a:t>
                </a:r>
                <a:r>
                  <a:rPr lang="en-US" dirty="0">
                    <a:latin typeface="Calibri" panose="020F0502020204030204" pitchFamily="34" charset="0"/>
                    <a:ea typeface="MS Gothic" panose="020B0609070205080204" pitchFamily="49" charset="-128"/>
                    <a:cs typeface="Calibri" panose="020F0502020204030204" pitchFamily="34" charset="0"/>
                  </a:rPr>
                  <a:t>(</a:t>
                </a:r>
                <a:r>
                  <a:rPr lang="en-US" dirty="0" err="1">
                    <a:latin typeface="Calibri" panose="020F0502020204030204" pitchFamily="34" charset="0"/>
                    <a:ea typeface="MS Gothic" panose="020B0609070205080204" pitchFamily="49" charset="-128"/>
                    <a:cs typeface="Calibri" panose="020F0502020204030204" pitchFamily="34" charset="0"/>
                  </a:rPr>
                  <a:t>s</a:t>
                </a:r>
                <a:r>
                  <a:rPr lang="en-US" baseline="-25000" dirty="0" err="1">
                    <a:latin typeface="Calibri" panose="020F0502020204030204" pitchFamily="34" charset="0"/>
                    <a:ea typeface="MS Gothic" panose="020B0609070205080204" pitchFamily="49" charset="-128"/>
                    <a:cs typeface="Calibri" panose="020F0502020204030204" pitchFamily="34" charset="0"/>
                  </a:rPr>
                  <a:t>p</a:t>
                </a:r>
                <a:r>
                  <a:rPr lang="en-US" dirty="0">
                    <a:latin typeface="Calibri" panose="020F0502020204030204" pitchFamily="34" charset="0"/>
                    <a:ea typeface="MS Gothic" panose="020B0609070205080204" pitchFamily="49" charset="-128"/>
                    <a:cs typeface="Calibri" panose="020F0502020204030204" pitchFamily="34" charset="0"/>
                  </a:rPr>
                  <a:t>)+</a:t>
                </a:r>
                <a:r>
                  <a:rPr lang="en-US" dirty="0" err="1">
                    <a:latin typeface="Calibri" panose="020F0502020204030204" pitchFamily="34" charset="0"/>
                    <a:ea typeface="MS Gothic" panose="020B0609070205080204" pitchFamily="49" charset="-128"/>
                    <a:cs typeface="Calibri" panose="020F0502020204030204" pitchFamily="34" charset="0"/>
                  </a:rPr>
                  <a:t>max</a:t>
                </a:r>
                <a:r>
                  <a:rPr lang="en-US" baseline="-25000" dirty="0" err="1">
                    <a:latin typeface="Calibri" panose="020F0502020204030204" pitchFamily="34" charset="0"/>
                    <a:ea typeface="MS Gothic" panose="020B0609070205080204" pitchFamily="49" charset="-128"/>
                    <a:cs typeface="Calibri" panose="020F0502020204030204" pitchFamily="34" charset="0"/>
                  </a:rPr>
                  <a:t>a</a:t>
                </a:r>
                <a:r>
                  <a:rPr lang="en-US" dirty="0">
                    <a:latin typeface="Calibri" panose="020F0502020204030204" pitchFamily="34" charset="0"/>
                    <a:ea typeface="MS Gothic" panose="020B0609070205080204" pitchFamily="49" charset="-128"/>
                    <a:cs typeface="Calibri" panose="020F0502020204030204" pitchFamily="34" charset="0"/>
                  </a:rPr>
                  <a:t>(</a:t>
                </a:r>
                <a:r>
                  <a:rPr lang="en-US" dirty="0" err="1">
                    <a:latin typeface="Calibri" panose="020F0502020204030204" pitchFamily="34" charset="0"/>
                    <a:ea typeface="MS Gothic" panose="020B0609070205080204" pitchFamily="49" charset="-128"/>
                    <a:cs typeface="Calibri" panose="020F0502020204030204" pitchFamily="34" charset="0"/>
                  </a:rPr>
                  <a:t>s</a:t>
                </a:r>
                <a:r>
                  <a:rPr lang="en-US" baseline="-25000" dirty="0" err="1">
                    <a:latin typeface="Calibri" panose="020F0502020204030204" pitchFamily="34" charset="0"/>
                    <a:ea typeface="MS Gothic" panose="020B0609070205080204" pitchFamily="49" charset="-128"/>
                    <a:cs typeface="Calibri" panose="020F0502020204030204" pitchFamily="34" charset="0"/>
                  </a:rPr>
                  <a:t>p</a:t>
                </a:r>
                <a:r>
                  <a:rPr lang="en-US" dirty="0">
                    <a:latin typeface="Calibri" panose="020F0502020204030204" pitchFamily="34" charset="0"/>
                    <a:ea typeface="MS Gothic" panose="020B0609070205080204" pitchFamily="49" charset="-128"/>
                    <a:cs typeface="Calibri" panose="020F0502020204030204" pitchFamily="34" charset="0"/>
                  </a:rPr>
                  <a:t>))//3</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t>Score part 1-</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𝑂</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𝑎</m:t>
                        </m:r>
                        <m:r>
                          <a:rPr lang="en-US" i="1">
                            <a:latin typeface="Cambria Math" panose="02040503050406030204" pitchFamily="18" charset="0"/>
                          </a:rPr>
                          <m:t>=1   </m:t>
                        </m:r>
                      </m:sub>
                      <m:sup>
                        <m:r>
                          <a:rPr lang="en-US" i="1">
                            <a:latin typeface="Cambria Math" panose="02040503050406030204" pitchFamily="18" charset="0"/>
                          </a:rPr>
                          <m:t>𝑡</m:t>
                        </m:r>
                      </m:sup>
                      <m:e>
                        <m:r>
                          <a:rPr lang="en-US" i="1">
                            <a:latin typeface="Cambria Math" panose="02040503050406030204" pitchFamily="18" charset="0"/>
                          </a:rPr>
                          <m:t>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𝑚𝑖𝑛</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𝑎</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sub>
                        </m:sSub>
                        <m:r>
                          <a:rPr lang="en-US" i="1">
                            <a:latin typeface="Cambria Math" panose="02040503050406030204" pitchFamily="18" charset="0"/>
                          </a:rPr>
                          <m:t>) /(</m:t>
                        </m:r>
                        <m:r>
                          <a:rPr lang="en-US" b="0" i="1" smtClean="0">
                            <a:latin typeface="Cambria Math" panose="02040503050406030204" pitchFamily="18" charset="0"/>
                          </a:rPr>
                          <m:t>𝑎</m:t>
                        </m:r>
                        <m:d>
                          <m:dPr>
                            <m:ctrlPr>
                              <a:rPr lang="en-US" b="0" i="1">
                                <a:latin typeface="Cambria Math" panose="02040503050406030204" pitchFamily="18" charset="0"/>
                              </a:rPr>
                            </m:ctrlPr>
                          </m:dPr>
                          <m:e>
                            <m:r>
                              <a:rPr lang="en-US" i="1">
                                <a:latin typeface="Cambria Math" panose="02040503050406030204" pitchFamily="18" charset="0"/>
                              </a:rPr>
                              <m:t>𝑝</m:t>
                            </m:r>
                          </m:e>
                        </m:d>
                        <m:r>
                          <a:rPr lang="en-US" b="0" i="1" smtClean="0">
                            <a:latin typeface="Cambria Math" panose="02040503050406030204" pitchFamily="18" charset="0"/>
                          </a:rPr>
                          <m:t>)</m:t>
                        </m:r>
                      </m:e>
                    </m:nary>
                  </m:oMath>
                </a14:m>
                <a:endParaRPr lang="en-US" dirty="0"/>
              </a:p>
              <a:p>
                <a:r>
                  <a:rPr lang="en-US" dirty="0"/>
                  <a:t>Score part 2-</a:t>
                </a:r>
                <a14:m>
                  <m:oMath xmlns:m="http://schemas.openxmlformats.org/officeDocument/2006/math">
                    <m:sSub>
                      <m:sSubPr>
                        <m:ctrlPr>
                          <a:rPr lang="en-US" i="1"/>
                        </m:ctrlPr>
                      </m:sSubPr>
                      <m:e>
                        <m:r>
                          <a:rPr lang="en-US" i="1"/>
                          <m:t>𝑂</m:t>
                        </m:r>
                      </m:e>
                      <m:sub>
                        <m:r>
                          <a:rPr lang="en-US" i="1"/>
                          <m:t>2</m:t>
                        </m:r>
                      </m:sub>
                    </m:sSub>
                    <m:d>
                      <m:dPr>
                        <m:ctrlPr>
                          <a:rPr lang="en-US" i="1"/>
                        </m:ctrlPr>
                      </m:dPr>
                      <m:e>
                        <m:r>
                          <a:rPr lang="en-US" i="1"/>
                          <m:t>𝑝</m:t>
                        </m:r>
                      </m:e>
                    </m:d>
                    <m:r>
                      <a:rPr lang="en-US" i="1"/>
                      <m:t>=</m:t>
                    </m:r>
                    <m:nary>
                      <m:naryPr>
                        <m:chr m:val="∑"/>
                        <m:limLoc m:val="subSup"/>
                        <m:ctrlPr>
                          <a:rPr lang="en-US" i="1"/>
                        </m:ctrlPr>
                      </m:naryPr>
                      <m:sub>
                        <m:r>
                          <a:rPr lang="en-US" i="1"/>
                          <m:t>𝑎</m:t>
                        </m:r>
                        <m:r>
                          <a:rPr lang="en-US" i="1"/>
                          <m:t>=1</m:t>
                        </m:r>
                      </m:sub>
                      <m:sup>
                        <m:r>
                          <a:rPr lang="en-US" i="1"/>
                          <m:t>𝑡</m:t>
                        </m:r>
                      </m:sup>
                      <m:e>
                        <m:r>
                          <a:rPr lang="en-US" i="1"/>
                          <m:t>𝑟</m:t>
                        </m:r>
                        <m:d>
                          <m:dPr>
                            <m:ctrlPr>
                              <a:rPr lang="en-US" i="1"/>
                            </m:ctrlPr>
                          </m:dPr>
                          <m:e>
                            <m:sSub>
                              <m:sSubPr>
                                <m:ctrlPr>
                                  <a:rPr lang="en-US" i="1"/>
                                </m:ctrlPr>
                              </m:sSubPr>
                              <m:e>
                                <m:r>
                                  <a:rPr lang="en-US" i="1"/>
                                  <m:t>𝑎</m:t>
                                </m:r>
                              </m:e>
                              <m:sub>
                                <m:r>
                                  <a:rPr lang="en-US" i="1"/>
                                  <m:t>𝑚𝑎𝑥</m:t>
                                </m:r>
                              </m:sub>
                            </m:sSub>
                          </m:e>
                        </m:d>
                        <m:r>
                          <a:rPr lang="en-US" i="1"/>
                          <m:t> ×(</m:t>
                        </m:r>
                        <m:r>
                          <a:rPr lang="en-US" i="1"/>
                          <m:t>𝑎</m:t>
                        </m:r>
                        <m:r>
                          <a:rPr lang="en-US" i="1"/>
                          <m:t>(</m:t>
                        </m:r>
                        <m:r>
                          <a:rPr lang="en-US" i="1"/>
                          <m:t>𝑝</m:t>
                        </m:r>
                        <m:r>
                          <a:rPr lang="en-US" i="1"/>
                          <m:t>)/</m:t>
                        </m:r>
                      </m:e>
                    </m:nary>
                    <m:sSub>
                      <m:sSubPr>
                        <m:ctrlPr>
                          <a:rPr lang="en-US" i="1" smtClean="0"/>
                        </m:ctrlPr>
                      </m:sSubPr>
                      <m:e>
                        <m:r>
                          <a:rPr lang="en-US" i="1"/>
                          <m:t>𝑊</m:t>
                        </m:r>
                      </m:e>
                      <m:sub>
                        <m:r>
                          <a:rPr lang="en-US" i="1"/>
                          <m:t>𝑎</m:t>
                        </m:r>
                      </m:sub>
                    </m:sSub>
                    <m:r>
                      <a:rPr lang="en-US" i="1"/>
                      <m:t>(</m:t>
                    </m:r>
                    <m:sSub>
                      <m:sSubPr>
                        <m:ctrlPr>
                          <a:rPr lang="en-US" i="1"/>
                        </m:ctrlPr>
                      </m:sSubPr>
                      <m:e>
                        <m:r>
                          <a:rPr lang="en-US" i="1"/>
                          <m:t>𝑠</m:t>
                        </m:r>
                      </m:e>
                      <m:sub>
                        <m:r>
                          <a:rPr lang="en-US" i="1"/>
                          <m:t>𝑝</m:t>
                        </m:r>
                      </m:sub>
                    </m:sSub>
                    <m:r>
                      <a:rPr lang="en-US" i="1"/>
                      <m:t>))</m:t>
                    </m:r>
                  </m:oMath>
                </a14:m>
                <a:r>
                  <a:rPr lang="en-US" dirty="0"/>
                  <a:t>     </a:t>
                </a:r>
              </a:p>
              <a:p>
                <a:r>
                  <a:rPr lang="en-US" dirty="0"/>
                  <a:t>Final score-</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9A006765-0AF6-B243-803F-EC01300803F7}"/>
                  </a:ext>
                </a:extLst>
              </p:cNvPr>
              <p:cNvSpPr>
                <a:spLocks noGrp="1" noRot="1" noChangeAspect="1" noMove="1" noResize="1" noEditPoints="1" noAdjustHandles="1" noChangeArrowheads="1" noChangeShapeType="1" noTextEdit="1"/>
              </p:cNvSpPr>
              <p:nvPr>
                <p:ph idx="1"/>
              </p:nvPr>
            </p:nvSpPr>
            <p:spPr>
              <a:blipFill>
                <a:blip r:embed="rId2"/>
                <a:stretch>
                  <a:fillRect l="-1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0CEA854-ADC0-B441-8447-76505A7793D0}"/>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447737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2066-4532-9744-97D9-5A1D59F44A34}"/>
              </a:ext>
            </a:extLst>
          </p:cNvPr>
          <p:cNvSpPr>
            <a:spLocks noGrp="1"/>
          </p:cNvSpPr>
          <p:nvPr>
            <p:ph type="title"/>
          </p:nvPr>
        </p:nvSpPr>
        <p:spPr/>
        <p:txBody>
          <a:bodyPr/>
          <a:lstStyle/>
          <a:p>
            <a:r>
              <a:rPr lang="en-US" dirty="0"/>
              <a:t>Mathematical Modeling</a:t>
            </a:r>
          </a:p>
        </p:txBody>
      </p:sp>
      <p:sp>
        <p:nvSpPr>
          <p:cNvPr id="3" name="Content Placeholder 2">
            <a:extLst>
              <a:ext uri="{FF2B5EF4-FFF2-40B4-BE49-F238E27FC236}">
                <a16:creationId xmlns:a16="http://schemas.microsoft.com/office/drawing/2014/main" id="{C8AE30A6-DED7-A942-BD66-2578D73167F8}"/>
              </a:ext>
            </a:extLst>
          </p:cNvPr>
          <p:cNvSpPr>
            <a:spLocks noGrp="1"/>
          </p:cNvSpPr>
          <p:nvPr>
            <p:ph idx="1"/>
          </p:nvPr>
        </p:nvSpPr>
        <p:spPr>
          <a:xfrm>
            <a:off x="1141414" y="2249487"/>
            <a:ext cx="7288002" cy="3541714"/>
          </a:xfrm>
        </p:spPr>
        <p:txBody>
          <a:bodyPr>
            <a:normAutofit fontScale="70000" lnSpcReduction="20000"/>
          </a:bodyPr>
          <a:lstStyle/>
          <a:p>
            <a:r>
              <a:rPr lang="en-US" dirty="0"/>
              <a:t>Important values include</a:t>
            </a:r>
          </a:p>
          <a:p>
            <a:pPr lvl="1"/>
            <a:r>
              <a:rPr lang="en-US" dirty="0" err="1"/>
              <a:t>W</a:t>
            </a:r>
            <a:r>
              <a:rPr lang="en-US" baseline="-25000" dirty="0" err="1"/>
              <a:t>a</a:t>
            </a:r>
            <a:r>
              <a:rPr lang="en-US" dirty="0"/>
              <a:t>(</a:t>
            </a:r>
            <a:r>
              <a:rPr lang="en-US" dirty="0" err="1"/>
              <a:t>s</a:t>
            </a:r>
            <a:r>
              <a:rPr lang="en-US" baseline="-25000" dirty="0" err="1"/>
              <a:t>p</a:t>
            </a:r>
            <a:r>
              <a:rPr lang="en-US" dirty="0"/>
              <a:t>) -Weighted average</a:t>
            </a:r>
          </a:p>
          <a:p>
            <a:pPr lvl="1"/>
            <a:r>
              <a:rPr lang="en-US" dirty="0"/>
              <a:t>R(</a:t>
            </a:r>
            <a:r>
              <a:rPr lang="en-US" dirty="0" err="1"/>
              <a:t>a</a:t>
            </a:r>
            <a:r>
              <a:rPr lang="en-US" baseline="-25000" dirty="0" err="1"/>
              <a:t>min</a:t>
            </a:r>
            <a:r>
              <a:rPr lang="en-US" dirty="0"/>
              <a:t>)-Arm’s min priority</a:t>
            </a:r>
          </a:p>
          <a:p>
            <a:pPr lvl="1"/>
            <a:r>
              <a:rPr lang="en-US" dirty="0"/>
              <a:t>R(</a:t>
            </a:r>
            <a:r>
              <a:rPr lang="en-US" dirty="0" err="1"/>
              <a:t>a</a:t>
            </a:r>
            <a:r>
              <a:rPr lang="en-US" baseline="-25000" dirty="0" err="1"/>
              <a:t>,max</a:t>
            </a:r>
            <a:r>
              <a:rPr lang="en-US" dirty="0"/>
              <a:t>)-Arm’s max priority</a:t>
            </a:r>
          </a:p>
          <a:p>
            <a:pPr lvl="1"/>
            <a:r>
              <a:rPr lang="en-US" dirty="0"/>
              <a:t>Arm’s attribute priorities</a:t>
            </a:r>
          </a:p>
          <a:p>
            <a:pPr lvl="1"/>
            <a:r>
              <a:rPr lang="en-US" dirty="0"/>
              <a:t>∑</a:t>
            </a:r>
            <a:r>
              <a:rPr lang="en-US" baseline="30000" dirty="0"/>
              <a:t>t</a:t>
            </a:r>
            <a:r>
              <a:rPr lang="en-US" baseline="-25000" dirty="0"/>
              <a:t>a= </a:t>
            </a:r>
            <a:r>
              <a:rPr lang="en-US" dirty="0"/>
              <a:t>-Series of all measured attributes</a:t>
            </a:r>
          </a:p>
          <a:p>
            <a:r>
              <a:rPr lang="en-US" dirty="0"/>
              <a:t>The relative attributes are important since the attribute of a part is compared against the weighted average for that attribute. </a:t>
            </a:r>
          </a:p>
          <a:p>
            <a:r>
              <a:rPr lang="en-US" dirty="0"/>
              <a:t>The score is based on the priorities and values for attributes, including weight, danger and distance, so each attribute is finished. Algorithm 2 demonstrates how robot planning is coded based on the previous equations.</a:t>
            </a:r>
          </a:p>
          <a:p>
            <a:endParaRPr lang="en-US" dirty="0"/>
          </a:p>
        </p:txBody>
      </p:sp>
      <p:sp>
        <p:nvSpPr>
          <p:cNvPr id="4" name="Slide Number Placeholder 3">
            <a:extLst>
              <a:ext uri="{FF2B5EF4-FFF2-40B4-BE49-F238E27FC236}">
                <a16:creationId xmlns:a16="http://schemas.microsoft.com/office/drawing/2014/main" id="{032B5F83-5300-DF4D-ABA2-693C88752455}"/>
              </a:ext>
            </a:extLst>
          </p:cNvPr>
          <p:cNvSpPr>
            <a:spLocks noGrp="1"/>
          </p:cNvSpPr>
          <p:nvPr>
            <p:ph type="sldNum" sz="quarter" idx="12"/>
          </p:nvPr>
        </p:nvSpPr>
        <p:spPr/>
        <p:txBody>
          <a:bodyPr/>
          <a:lstStyle/>
          <a:p>
            <a:fld id="{6D22F896-40B5-4ADD-8801-0D06FADFA095}" type="slidenum">
              <a:rPr lang="en-US" smtClean="0"/>
              <a:t>23</a:t>
            </a:fld>
            <a:endParaRPr lang="en-US" dirty="0"/>
          </a:p>
        </p:txBody>
      </p:sp>
      <p:pic>
        <p:nvPicPr>
          <p:cNvPr id="8" name="Picture 7">
            <a:extLst>
              <a:ext uri="{FF2B5EF4-FFF2-40B4-BE49-F238E27FC236}">
                <a16:creationId xmlns:a16="http://schemas.microsoft.com/office/drawing/2014/main" id="{86003757-98C8-F944-A145-2AF0BDF02F87}"/>
              </a:ext>
            </a:extLst>
          </p:cNvPr>
          <p:cNvPicPr>
            <a:picLocks noChangeAspect="1"/>
          </p:cNvPicPr>
          <p:nvPr/>
        </p:nvPicPr>
        <p:blipFill>
          <a:blip r:embed="rId2"/>
          <a:stretch>
            <a:fillRect/>
          </a:stretch>
        </p:blipFill>
        <p:spPr>
          <a:xfrm>
            <a:off x="8429415" y="2633535"/>
            <a:ext cx="3693812" cy="2450529"/>
          </a:xfrm>
          <a:prstGeom prst="rect">
            <a:avLst/>
          </a:prstGeom>
        </p:spPr>
      </p:pic>
    </p:spTree>
    <p:extLst>
      <p:ext uri="{BB962C8B-B14F-4D97-AF65-F5344CB8AC3E}">
        <p14:creationId xmlns:p14="http://schemas.microsoft.com/office/powerpoint/2010/main" val="341766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19254-3E22-6642-8B02-F8D8BD6EF597}"/>
              </a:ext>
            </a:extLst>
          </p:cNvPr>
          <p:cNvSpPr>
            <a:spLocks noGrp="1"/>
          </p:cNvSpPr>
          <p:nvPr>
            <p:ph type="title"/>
          </p:nvPr>
        </p:nvSpPr>
        <p:spPr/>
        <p:txBody>
          <a:bodyPr/>
          <a:lstStyle/>
          <a:p>
            <a:r>
              <a:rPr lang="en-US" dirty="0"/>
              <a:t>Robot Action Planning</a:t>
            </a:r>
          </a:p>
        </p:txBody>
      </p:sp>
      <p:sp>
        <p:nvSpPr>
          <p:cNvPr id="3" name="Content Placeholder 2">
            <a:extLst>
              <a:ext uri="{FF2B5EF4-FFF2-40B4-BE49-F238E27FC236}">
                <a16:creationId xmlns:a16="http://schemas.microsoft.com/office/drawing/2014/main" id="{C1714BB8-A44E-F24F-A7B8-A7358E413D77}"/>
              </a:ext>
            </a:extLst>
          </p:cNvPr>
          <p:cNvSpPr>
            <a:spLocks noGrp="1"/>
          </p:cNvSpPr>
          <p:nvPr>
            <p:ph idx="1"/>
          </p:nvPr>
        </p:nvSpPr>
        <p:spPr>
          <a:xfrm>
            <a:off x="1141412" y="2249487"/>
            <a:ext cx="6510119" cy="3541714"/>
          </a:xfrm>
        </p:spPr>
        <p:txBody>
          <a:bodyPr/>
          <a:lstStyle/>
          <a:p>
            <a:r>
              <a:rPr lang="en-US" dirty="0"/>
              <a:t>This robot needs to optimize its action planning for assembly of a vehicle.</a:t>
            </a:r>
          </a:p>
          <a:p>
            <a:r>
              <a:rPr lang="en-US" dirty="0"/>
              <a:t>The following algorithms will enable it to do that.</a:t>
            </a:r>
          </a:p>
        </p:txBody>
      </p:sp>
      <p:sp>
        <p:nvSpPr>
          <p:cNvPr id="4" name="Slide Number Placeholder 3">
            <a:extLst>
              <a:ext uri="{FF2B5EF4-FFF2-40B4-BE49-F238E27FC236}">
                <a16:creationId xmlns:a16="http://schemas.microsoft.com/office/drawing/2014/main" id="{026FFE3F-40DB-2C48-9866-CD09AC4A0C13}"/>
              </a:ext>
            </a:extLst>
          </p:cNvPr>
          <p:cNvSpPr>
            <a:spLocks noGrp="1"/>
          </p:cNvSpPr>
          <p:nvPr>
            <p:ph type="sldNum" sz="quarter" idx="12"/>
          </p:nvPr>
        </p:nvSpPr>
        <p:spPr/>
        <p:txBody>
          <a:bodyPr/>
          <a:lstStyle/>
          <a:p>
            <a:fld id="{6D22F896-40B5-4ADD-8801-0D06FADFA095}" type="slidenum">
              <a:rPr lang="en-US" smtClean="0"/>
              <a:t>24</a:t>
            </a:fld>
            <a:endParaRPr lang="en-US" dirty="0"/>
          </a:p>
        </p:txBody>
      </p:sp>
      <p:pic>
        <p:nvPicPr>
          <p:cNvPr id="5" name="Picture 4">
            <a:extLst>
              <a:ext uri="{FF2B5EF4-FFF2-40B4-BE49-F238E27FC236}">
                <a16:creationId xmlns:a16="http://schemas.microsoft.com/office/drawing/2014/main" id="{76F12138-55DE-A144-858C-9DE16D80C72D}"/>
              </a:ext>
            </a:extLst>
          </p:cNvPr>
          <p:cNvPicPr>
            <a:picLocks noChangeAspect="1"/>
          </p:cNvPicPr>
          <p:nvPr/>
        </p:nvPicPr>
        <p:blipFill>
          <a:blip r:embed="rId2"/>
          <a:stretch>
            <a:fillRect/>
          </a:stretch>
        </p:blipFill>
        <p:spPr>
          <a:xfrm>
            <a:off x="8295671" y="2307527"/>
            <a:ext cx="2751739" cy="3425634"/>
          </a:xfrm>
          <a:prstGeom prst="rect">
            <a:avLst/>
          </a:prstGeom>
        </p:spPr>
      </p:pic>
    </p:spTree>
    <p:extLst>
      <p:ext uri="{BB962C8B-B14F-4D97-AF65-F5344CB8AC3E}">
        <p14:creationId xmlns:p14="http://schemas.microsoft.com/office/powerpoint/2010/main" val="885399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E4B9-C203-3447-B86D-913CC194B60F}"/>
              </a:ext>
            </a:extLst>
          </p:cNvPr>
          <p:cNvSpPr>
            <a:spLocks noGrp="1"/>
          </p:cNvSpPr>
          <p:nvPr>
            <p:ph type="title"/>
          </p:nvPr>
        </p:nvSpPr>
        <p:spPr/>
        <p:txBody>
          <a:bodyPr/>
          <a:lstStyle/>
          <a:p>
            <a:r>
              <a:rPr lang="en-US" dirty="0"/>
              <a:t>Robot action planning</a:t>
            </a:r>
          </a:p>
        </p:txBody>
      </p:sp>
      <p:sp>
        <p:nvSpPr>
          <p:cNvPr id="4" name="Slide Number Placeholder 3">
            <a:extLst>
              <a:ext uri="{FF2B5EF4-FFF2-40B4-BE49-F238E27FC236}">
                <a16:creationId xmlns:a16="http://schemas.microsoft.com/office/drawing/2014/main" id="{30A17107-811F-C345-BD40-3C98B499DE75}"/>
              </a:ext>
            </a:extLst>
          </p:cNvPr>
          <p:cNvSpPr>
            <a:spLocks noGrp="1"/>
          </p:cNvSpPr>
          <p:nvPr>
            <p:ph type="sldNum" sz="quarter" idx="12"/>
          </p:nvPr>
        </p:nvSpPr>
        <p:spPr/>
        <p:txBody>
          <a:bodyPr/>
          <a:lstStyle/>
          <a:p>
            <a:fld id="{6D22F896-40B5-4ADD-8801-0D06FADFA095}" type="slidenum">
              <a:rPr lang="en-US" smtClean="0"/>
              <a:t>25</a:t>
            </a:fld>
            <a:endParaRPr lang="en-US" dirty="0"/>
          </a:p>
        </p:txBody>
      </p:sp>
      <p:pic>
        <p:nvPicPr>
          <p:cNvPr id="7" name="Picture 6" descr="C:\Users\vardea\Pictures\Algo1.png">
            <a:extLst>
              <a:ext uri="{FF2B5EF4-FFF2-40B4-BE49-F238E27FC236}">
                <a16:creationId xmlns:a16="http://schemas.microsoft.com/office/drawing/2014/main" id="{F4F836B9-0AC1-DE4A-8C23-3901A51C066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41412" y="2105341"/>
            <a:ext cx="5135245" cy="3960495"/>
          </a:xfrm>
          <a:prstGeom prst="rect">
            <a:avLst/>
          </a:prstGeom>
          <a:noFill/>
          <a:ln>
            <a:noFill/>
          </a:ln>
        </p:spPr>
      </p:pic>
      <p:sp>
        <p:nvSpPr>
          <p:cNvPr id="9" name="Content Placeholder 8">
            <a:extLst>
              <a:ext uri="{FF2B5EF4-FFF2-40B4-BE49-F238E27FC236}">
                <a16:creationId xmlns:a16="http://schemas.microsoft.com/office/drawing/2014/main" id="{0B07B87B-C899-024C-9A6E-8091C58B464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23514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72AE-0BBA-494B-B093-1B01906960B5}"/>
              </a:ext>
            </a:extLst>
          </p:cNvPr>
          <p:cNvSpPr>
            <a:spLocks noGrp="1"/>
          </p:cNvSpPr>
          <p:nvPr>
            <p:ph type="title"/>
          </p:nvPr>
        </p:nvSpPr>
        <p:spPr/>
        <p:txBody>
          <a:bodyPr/>
          <a:lstStyle/>
          <a:p>
            <a:r>
              <a:rPr lang="en-US" dirty="0"/>
              <a:t>Optimization of robot arm movement</a:t>
            </a:r>
          </a:p>
        </p:txBody>
      </p:sp>
      <p:sp>
        <p:nvSpPr>
          <p:cNvPr id="4" name="Slide Number Placeholder 3">
            <a:extLst>
              <a:ext uri="{FF2B5EF4-FFF2-40B4-BE49-F238E27FC236}">
                <a16:creationId xmlns:a16="http://schemas.microsoft.com/office/drawing/2014/main" id="{7149BEDC-54FD-7544-9859-963772D53CB9}"/>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8" name="Content Placeholder 7">
            <a:extLst>
              <a:ext uri="{FF2B5EF4-FFF2-40B4-BE49-F238E27FC236}">
                <a16:creationId xmlns:a16="http://schemas.microsoft.com/office/drawing/2014/main" id="{FDCD4311-920C-0745-B8BB-A7E306E1FA10}"/>
              </a:ext>
            </a:extLst>
          </p:cNvPr>
          <p:cNvSpPr>
            <a:spLocks noGrp="1"/>
          </p:cNvSpPr>
          <p:nvPr>
            <p:ph idx="1"/>
          </p:nvPr>
        </p:nvSpPr>
        <p:spPr/>
        <p:txBody>
          <a:bodyPr/>
          <a:lstStyle/>
          <a:p>
            <a:endParaRPr lang="en-US"/>
          </a:p>
        </p:txBody>
      </p:sp>
      <p:pic>
        <p:nvPicPr>
          <p:cNvPr id="9" name="Picture 8" descr="C:\Users\vardea\Pictures\Algo2.png">
            <a:extLst>
              <a:ext uri="{FF2B5EF4-FFF2-40B4-BE49-F238E27FC236}">
                <a16:creationId xmlns:a16="http://schemas.microsoft.com/office/drawing/2014/main" id="{294DD507-0967-CF4B-BCC2-4D73477868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41412" y="2249487"/>
            <a:ext cx="5135245" cy="3209290"/>
          </a:xfrm>
          <a:prstGeom prst="rect">
            <a:avLst/>
          </a:prstGeom>
          <a:noFill/>
          <a:ln>
            <a:noFill/>
          </a:ln>
        </p:spPr>
      </p:pic>
    </p:spTree>
    <p:extLst>
      <p:ext uri="{BB962C8B-B14F-4D97-AF65-F5344CB8AC3E}">
        <p14:creationId xmlns:p14="http://schemas.microsoft.com/office/powerpoint/2010/main" val="2605116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68B5-40AF-5945-BA18-2C92B6AF67DB}"/>
              </a:ext>
            </a:extLst>
          </p:cNvPr>
          <p:cNvSpPr>
            <a:spLocks noGrp="1"/>
          </p:cNvSpPr>
          <p:nvPr>
            <p:ph type="title"/>
          </p:nvPr>
        </p:nvSpPr>
        <p:spPr/>
        <p:txBody>
          <a:bodyPr/>
          <a:lstStyle/>
          <a:p>
            <a:r>
              <a:rPr lang="en-US" dirty="0"/>
              <a:t>Simulation Studies</a:t>
            </a:r>
          </a:p>
        </p:txBody>
      </p:sp>
      <p:sp>
        <p:nvSpPr>
          <p:cNvPr id="3" name="Content Placeholder 2">
            <a:extLst>
              <a:ext uri="{FF2B5EF4-FFF2-40B4-BE49-F238E27FC236}">
                <a16:creationId xmlns:a16="http://schemas.microsoft.com/office/drawing/2014/main" id="{F25E20E7-A3BF-7642-921B-7D65408528C9}"/>
              </a:ext>
            </a:extLst>
          </p:cNvPr>
          <p:cNvSpPr>
            <a:spLocks noGrp="1"/>
          </p:cNvSpPr>
          <p:nvPr>
            <p:ph idx="1"/>
          </p:nvPr>
        </p:nvSpPr>
        <p:spPr/>
        <p:txBody>
          <a:bodyPr/>
          <a:lstStyle/>
          <a:p>
            <a:endParaRPr lang="en-US" dirty="0"/>
          </a:p>
        </p:txBody>
      </p:sp>
      <p:sp>
        <p:nvSpPr>
          <p:cNvPr id="7" name="Slide Number Placeholder 6">
            <a:extLst>
              <a:ext uri="{FF2B5EF4-FFF2-40B4-BE49-F238E27FC236}">
                <a16:creationId xmlns:a16="http://schemas.microsoft.com/office/drawing/2014/main" id="{CE2C1A08-A4F6-774C-A3F1-F69EDBB718E0}"/>
              </a:ext>
            </a:extLst>
          </p:cNvPr>
          <p:cNvSpPr>
            <a:spLocks noGrp="1"/>
          </p:cNvSpPr>
          <p:nvPr>
            <p:ph type="sldNum" sz="quarter" idx="12"/>
          </p:nvPr>
        </p:nvSpPr>
        <p:spPr/>
        <p:txBody>
          <a:bodyPr/>
          <a:lstStyle/>
          <a:p>
            <a:fld id="{6D22F896-40B5-4ADD-8801-0D06FADFA095}" type="slidenum">
              <a:rPr lang="en-US" smtClean="0"/>
              <a:t>27</a:t>
            </a:fld>
            <a:endParaRPr lang="en-US" dirty="0"/>
          </a:p>
        </p:txBody>
      </p:sp>
      <p:pic>
        <p:nvPicPr>
          <p:cNvPr id="8" name="Picture 7">
            <a:extLst>
              <a:ext uri="{FF2B5EF4-FFF2-40B4-BE49-F238E27FC236}">
                <a16:creationId xmlns:a16="http://schemas.microsoft.com/office/drawing/2014/main" id="{0521B946-91F3-D546-BA9E-E61E71E1621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0901" y="1871113"/>
            <a:ext cx="9905999" cy="4608513"/>
          </a:xfrm>
          <a:prstGeom prst="rect">
            <a:avLst/>
          </a:prstGeom>
          <a:noFill/>
          <a:ln>
            <a:noFill/>
          </a:ln>
        </p:spPr>
      </p:pic>
    </p:spTree>
    <p:extLst>
      <p:ext uri="{BB962C8B-B14F-4D97-AF65-F5344CB8AC3E}">
        <p14:creationId xmlns:p14="http://schemas.microsoft.com/office/powerpoint/2010/main" val="2292852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367E-77F3-6248-A6B6-D734E711AAAD}"/>
              </a:ext>
            </a:extLst>
          </p:cNvPr>
          <p:cNvSpPr>
            <a:spLocks noGrp="1"/>
          </p:cNvSpPr>
          <p:nvPr>
            <p:ph type="title"/>
          </p:nvPr>
        </p:nvSpPr>
        <p:spPr/>
        <p:txBody>
          <a:bodyPr/>
          <a:lstStyle/>
          <a:p>
            <a:r>
              <a:rPr lang="en-US" dirty="0"/>
              <a:t>Animation</a:t>
            </a:r>
          </a:p>
        </p:txBody>
      </p:sp>
      <p:pic>
        <p:nvPicPr>
          <p:cNvPr id="5" name="AssemblyModelV3">
            <a:hlinkClick r:id="" action="ppaction://media"/>
            <a:extLst>
              <a:ext uri="{FF2B5EF4-FFF2-40B4-BE49-F238E27FC236}">
                <a16:creationId xmlns:a16="http://schemas.microsoft.com/office/drawing/2014/main" id="{811086F1-C5DF-FA4B-9798-9DA42756B1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1413" y="2219325"/>
            <a:ext cx="6296025" cy="3541712"/>
          </a:xfrm>
        </p:spPr>
      </p:pic>
      <p:sp>
        <p:nvSpPr>
          <p:cNvPr id="4" name="Slide Number Placeholder 3">
            <a:extLst>
              <a:ext uri="{FF2B5EF4-FFF2-40B4-BE49-F238E27FC236}">
                <a16:creationId xmlns:a16="http://schemas.microsoft.com/office/drawing/2014/main" id="{EC0BF689-5E73-E241-97F9-F4CE8DB234B6}"/>
              </a:ext>
            </a:extLst>
          </p:cNvPr>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385629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ABCC-9D6D-4640-A293-0BB65C14CFEE}"/>
              </a:ext>
            </a:extLst>
          </p:cNvPr>
          <p:cNvSpPr>
            <a:spLocks noGrp="1"/>
          </p:cNvSpPr>
          <p:nvPr>
            <p:ph type="title"/>
          </p:nvPr>
        </p:nvSpPr>
        <p:spPr/>
        <p:txBody>
          <a:bodyPr/>
          <a:lstStyle/>
          <a:p>
            <a:r>
              <a:rPr lang="en-US" dirty="0"/>
              <a:t>Simulation results</a:t>
            </a:r>
          </a:p>
        </p:txBody>
      </p:sp>
      <p:sp>
        <p:nvSpPr>
          <p:cNvPr id="3" name="Content Placeholder 2">
            <a:extLst>
              <a:ext uri="{FF2B5EF4-FFF2-40B4-BE49-F238E27FC236}">
                <a16:creationId xmlns:a16="http://schemas.microsoft.com/office/drawing/2014/main" id="{B1CD261F-6640-A648-A925-04D502A211B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3F6FDFE-B1A2-4145-880E-913762850AE7}"/>
              </a:ext>
            </a:extLst>
          </p:cNvPr>
          <p:cNvPicPr>
            <a:picLocks noChangeAspect="1"/>
          </p:cNvPicPr>
          <p:nvPr/>
        </p:nvPicPr>
        <p:blipFill>
          <a:blip r:embed="rId2"/>
          <a:stretch>
            <a:fillRect/>
          </a:stretch>
        </p:blipFill>
        <p:spPr>
          <a:xfrm>
            <a:off x="1141412" y="2249487"/>
            <a:ext cx="9055100" cy="3213100"/>
          </a:xfrm>
          <a:prstGeom prst="rect">
            <a:avLst/>
          </a:prstGeom>
        </p:spPr>
      </p:pic>
      <p:sp>
        <p:nvSpPr>
          <p:cNvPr id="5" name="Slide Number Placeholder 4">
            <a:extLst>
              <a:ext uri="{FF2B5EF4-FFF2-40B4-BE49-F238E27FC236}">
                <a16:creationId xmlns:a16="http://schemas.microsoft.com/office/drawing/2014/main" id="{6D5D4E51-B5BB-BE46-B32A-CE29ABFFED7D}"/>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77760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C93F-ED93-924F-8548-F96FD87AA27F}"/>
              </a:ext>
            </a:extLst>
          </p:cNvPr>
          <p:cNvSpPr>
            <a:spLocks noGrp="1"/>
          </p:cNvSpPr>
          <p:nvPr>
            <p:ph type="title"/>
          </p:nvPr>
        </p:nvSpPr>
        <p:spPr/>
        <p:txBody>
          <a:bodyPr/>
          <a:lstStyle/>
          <a:p>
            <a:r>
              <a:rPr lang="en-US" dirty="0"/>
              <a:t>Background and motivation</a:t>
            </a:r>
          </a:p>
        </p:txBody>
      </p:sp>
      <p:sp>
        <p:nvSpPr>
          <p:cNvPr id="3" name="Content Placeholder 2">
            <a:extLst>
              <a:ext uri="{FF2B5EF4-FFF2-40B4-BE49-F238E27FC236}">
                <a16:creationId xmlns:a16="http://schemas.microsoft.com/office/drawing/2014/main" id="{1A537CE3-58A4-704A-8C64-536266B5DE29}"/>
              </a:ext>
            </a:extLst>
          </p:cNvPr>
          <p:cNvSpPr>
            <a:spLocks noGrp="1"/>
          </p:cNvSpPr>
          <p:nvPr>
            <p:ph idx="1"/>
          </p:nvPr>
        </p:nvSpPr>
        <p:spPr>
          <a:xfrm>
            <a:off x="1141413" y="2249487"/>
            <a:ext cx="5858478" cy="3541714"/>
          </a:xfrm>
        </p:spPr>
        <p:txBody>
          <a:bodyPr/>
          <a:lstStyle/>
          <a:p>
            <a:r>
              <a:rPr lang="en-US" dirty="0"/>
              <a:t>Collaborative robots have advantages over traditional robots.</a:t>
            </a:r>
          </a:p>
          <a:p>
            <a:r>
              <a:rPr lang="en-US" dirty="0"/>
              <a:t>To collaborate optimally, robots need to use commonsense knowledge.</a:t>
            </a:r>
          </a:p>
          <a:p>
            <a:r>
              <a:rPr lang="en-US" dirty="0"/>
              <a:t>Humans use commonsense knowledge naturally.</a:t>
            </a:r>
          </a:p>
        </p:txBody>
      </p:sp>
      <p:pic>
        <p:nvPicPr>
          <p:cNvPr id="4" name="Picture 3">
            <a:extLst>
              <a:ext uri="{FF2B5EF4-FFF2-40B4-BE49-F238E27FC236}">
                <a16:creationId xmlns:a16="http://schemas.microsoft.com/office/drawing/2014/main" id="{63CC4F0F-48A0-D04A-AA60-8C337907C4CB}"/>
              </a:ext>
            </a:extLst>
          </p:cNvPr>
          <p:cNvPicPr/>
          <p:nvPr/>
        </p:nvPicPr>
        <p:blipFill>
          <a:blip r:embed="rId2">
            <a:extLst>
              <a:ext uri="{28A0092B-C50C-407E-A947-70E740481C1C}">
                <a14:useLocalDpi xmlns:a14="http://schemas.microsoft.com/office/drawing/2010/main" val="0"/>
              </a:ext>
            </a:extLst>
          </a:blip>
          <a:stretch>
            <a:fillRect/>
          </a:stretch>
        </p:blipFill>
        <p:spPr>
          <a:xfrm>
            <a:off x="7274875" y="2249487"/>
            <a:ext cx="4612325" cy="2953134"/>
          </a:xfrm>
          <a:prstGeom prst="rect">
            <a:avLst/>
          </a:prstGeom>
        </p:spPr>
      </p:pic>
      <p:sp>
        <p:nvSpPr>
          <p:cNvPr id="5" name="Slide Number Placeholder 4">
            <a:extLst>
              <a:ext uri="{FF2B5EF4-FFF2-40B4-BE49-F238E27FC236}">
                <a16:creationId xmlns:a16="http://schemas.microsoft.com/office/drawing/2014/main" id="{12B74340-FAB0-E146-99CB-6A8F9786B8B1}"/>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260806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A8D4-725C-934F-AF54-67A91B94DD8D}"/>
              </a:ext>
            </a:extLst>
          </p:cNvPr>
          <p:cNvSpPr>
            <a:spLocks noGrp="1"/>
          </p:cNvSpPr>
          <p:nvPr>
            <p:ph type="title"/>
          </p:nvPr>
        </p:nvSpPr>
        <p:spPr/>
        <p:txBody>
          <a:bodyPr/>
          <a:lstStyle/>
          <a:p>
            <a:r>
              <a:rPr lang="en-US" dirty="0"/>
              <a:t>Discussion of Simulations</a:t>
            </a:r>
          </a:p>
        </p:txBody>
      </p:sp>
      <p:sp>
        <p:nvSpPr>
          <p:cNvPr id="3" name="Content Placeholder 2">
            <a:extLst>
              <a:ext uri="{FF2B5EF4-FFF2-40B4-BE49-F238E27FC236}">
                <a16:creationId xmlns:a16="http://schemas.microsoft.com/office/drawing/2014/main" id="{07E0F8F3-2A9E-9647-BCA9-66AA4DCA1952}"/>
              </a:ext>
            </a:extLst>
          </p:cNvPr>
          <p:cNvSpPr>
            <a:spLocks noGrp="1"/>
          </p:cNvSpPr>
          <p:nvPr>
            <p:ph idx="1"/>
          </p:nvPr>
        </p:nvSpPr>
        <p:spPr/>
        <p:txBody>
          <a:bodyPr>
            <a:normAutofit fontScale="70000" lnSpcReduction="20000"/>
          </a:bodyPr>
          <a:lstStyle/>
          <a:p>
            <a:r>
              <a:rPr lang="en-US" dirty="0"/>
              <a:t>These results display the benefits of using CSK priorities in HRC. </a:t>
            </a:r>
          </a:p>
          <a:p>
            <a:r>
              <a:rPr lang="en-US" dirty="0"/>
              <a:t>For example, in the </a:t>
            </a:r>
            <a:r>
              <a:rPr lang="en-US" i="1" dirty="0" err="1"/>
              <a:t>csk</a:t>
            </a:r>
            <a:r>
              <a:rPr lang="en-US" dirty="0"/>
              <a:t> row, the human carries less weight (compared to </a:t>
            </a:r>
            <a:r>
              <a:rPr lang="en-US" i="1" dirty="0"/>
              <a:t>blank, closest </a:t>
            </a:r>
            <a:r>
              <a:rPr lang="en-US" dirty="0"/>
              <a:t>or</a:t>
            </a:r>
            <a:r>
              <a:rPr lang="en-US" i="1" dirty="0"/>
              <a:t> </a:t>
            </a:r>
            <a:r>
              <a:rPr lang="en-US" i="1" dirty="0" err="1"/>
              <a:t>norobot</a:t>
            </a:r>
            <a:r>
              <a:rPr lang="en-US" dirty="0"/>
              <a:t>), thereby improving human comfort. </a:t>
            </a:r>
          </a:p>
          <a:p>
            <a:r>
              <a:rPr lang="en-US" dirty="0"/>
              <a:t>Note that the </a:t>
            </a:r>
            <a:r>
              <a:rPr lang="en-US" i="1" dirty="0"/>
              <a:t>combination CSK</a:t>
            </a:r>
            <a:r>
              <a:rPr lang="en-US" dirty="0"/>
              <a:t> option here entails humans carrying the lightest and least dangerous parts and executes in the fastest time.</a:t>
            </a:r>
          </a:p>
          <a:p>
            <a:r>
              <a:rPr lang="en-US" dirty="0"/>
              <a:t> Most importantly, danger is lowered with the use of CSK priorities, especially in </a:t>
            </a:r>
            <a:r>
              <a:rPr lang="en-US" i="1" dirty="0" err="1"/>
              <a:t>combinationcsk</a:t>
            </a:r>
            <a:r>
              <a:rPr lang="en-US" dirty="0"/>
              <a:t> (and its </a:t>
            </a:r>
            <a:r>
              <a:rPr lang="en-US" i="1" dirty="0"/>
              <a:t>version3</a:t>
            </a:r>
            <a:r>
              <a:rPr lang="en-US" dirty="0"/>
              <a:t>), therefore enhancing human safety. </a:t>
            </a:r>
          </a:p>
          <a:p>
            <a:r>
              <a:rPr lang="en-US" dirty="0"/>
              <a:t>Execution time is also found to be lower with CSK priorities. While the human travels a greater distance in </a:t>
            </a:r>
            <a:r>
              <a:rPr lang="en-US" i="1" dirty="0" err="1"/>
              <a:t>csk</a:t>
            </a:r>
            <a:r>
              <a:rPr lang="en-US" dirty="0"/>
              <a:t> (e.g. compared to </a:t>
            </a:r>
            <a:r>
              <a:rPr lang="en-US" i="1" dirty="0"/>
              <a:t>closest</a:t>
            </a:r>
            <a:r>
              <a:rPr lang="en-US" dirty="0"/>
              <a:t>), it is to be noted that this aspect is obviously less crucial than safety. </a:t>
            </a:r>
          </a:p>
          <a:p>
            <a:r>
              <a:rPr lang="en-US" dirty="0"/>
              <a:t>Hence, it is still in line with task optimization. </a:t>
            </a:r>
          </a:p>
          <a:p>
            <a:endParaRPr lang="en-US" dirty="0"/>
          </a:p>
        </p:txBody>
      </p:sp>
      <p:sp>
        <p:nvSpPr>
          <p:cNvPr id="4" name="Slide Number Placeholder 3">
            <a:extLst>
              <a:ext uri="{FF2B5EF4-FFF2-40B4-BE49-F238E27FC236}">
                <a16:creationId xmlns:a16="http://schemas.microsoft.com/office/drawing/2014/main" id="{3698DCA8-8340-534F-8C47-5984812AC8FF}"/>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4087733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BA2D-E31C-7E48-84ED-6E44C2159C22}"/>
              </a:ext>
            </a:extLst>
          </p:cNvPr>
          <p:cNvSpPr>
            <a:spLocks noGrp="1"/>
          </p:cNvSpPr>
          <p:nvPr>
            <p:ph type="title"/>
          </p:nvPr>
        </p:nvSpPr>
        <p:spPr/>
        <p:txBody>
          <a:bodyPr/>
          <a:lstStyle/>
          <a:p>
            <a:r>
              <a:rPr lang="en-US" dirty="0"/>
              <a:t>Real world Lab Experiment</a:t>
            </a:r>
          </a:p>
        </p:txBody>
      </p:sp>
      <p:sp>
        <p:nvSpPr>
          <p:cNvPr id="3" name="Content Placeholder 2">
            <a:extLst>
              <a:ext uri="{FF2B5EF4-FFF2-40B4-BE49-F238E27FC236}">
                <a16:creationId xmlns:a16="http://schemas.microsoft.com/office/drawing/2014/main" id="{98B5C4BA-4911-6146-BE1E-C282B45AE3CC}"/>
              </a:ext>
            </a:extLst>
          </p:cNvPr>
          <p:cNvSpPr>
            <a:spLocks noGrp="1"/>
          </p:cNvSpPr>
          <p:nvPr>
            <p:ph idx="1"/>
          </p:nvPr>
        </p:nvSpPr>
        <p:spPr>
          <a:xfrm>
            <a:off x="1141412" y="2249487"/>
            <a:ext cx="5417043" cy="3541714"/>
          </a:xfrm>
        </p:spPr>
        <p:txBody>
          <a:bodyPr/>
          <a:lstStyle/>
          <a:p>
            <a:r>
              <a:rPr lang="en-US" dirty="0"/>
              <a:t>Goal was to assemble a model vehicle with HRC.</a:t>
            </a:r>
          </a:p>
          <a:p>
            <a:r>
              <a:rPr lang="en-US" dirty="0"/>
              <a:t>Commonsense priorities were used.</a:t>
            </a:r>
          </a:p>
          <a:p>
            <a:r>
              <a:rPr lang="en-US" dirty="0"/>
              <a:t>Robot handed large parts to human while human handled small parts.</a:t>
            </a:r>
          </a:p>
        </p:txBody>
      </p:sp>
      <p:pic>
        <p:nvPicPr>
          <p:cNvPr id="4" name="Picture 3">
            <a:extLst>
              <a:ext uri="{FF2B5EF4-FFF2-40B4-BE49-F238E27FC236}">
                <a16:creationId xmlns:a16="http://schemas.microsoft.com/office/drawing/2014/main" id="{A56F17D6-58D5-BA42-BD43-819A2005C200}"/>
              </a:ext>
            </a:extLst>
          </p:cNvPr>
          <p:cNvPicPr/>
          <p:nvPr/>
        </p:nvPicPr>
        <p:blipFill>
          <a:blip r:embed="rId2">
            <a:extLst>
              <a:ext uri="{28A0092B-C50C-407E-A947-70E740481C1C}">
                <a14:useLocalDpi xmlns:a14="http://schemas.microsoft.com/office/drawing/2010/main" val="0"/>
              </a:ext>
            </a:extLst>
          </a:blip>
          <a:stretch>
            <a:fillRect/>
          </a:stretch>
        </p:blipFill>
        <p:spPr>
          <a:xfrm>
            <a:off x="6467419" y="2249487"/>
            <a:ext cx="4211091" cy="2890072"/>
          </a:xfrm>
          <a:prstGeom prst="rect">
            <a:avLst/>
          </a:prstGeom>
        </p:spPr>
      </p:pic>
      <p:sp>
        <p:nvSpPr>
          <p:cNvPr id="5" name="Slide Number Placeholder 4">
            <a:extLst>
              <a:ext uri="{FF2B5EF4-FFF2-40B4-BE49-F238E27FC236}">
                <a16:creationId xmlns:a16="http://schemas.microsoft.com/office/drawing/2014/main" id="{666FC5D2-5BDF-B14B-BE0D-30BB8BEF3428}"/>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646993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B73A6-815F-044A-9C58-DF2047DA42ED}"/>
              </a:ext>
            </a:extLst>
          </p:cNvPr>
          <p:cNvSpPr>
            <a:spLocks noGrp="1"/>
          </p:cNvSpPr>
          <p:nvPr>
            <p:ph type="title"/>
          </p:nvPr>
        </p:nvSpPr>
        <p:spPr/>
        <p:txBody>
          <a:bodyPr/>
          <a:lstStyle/>
          <a:p>
            <a:r>
              <a:rPr lang="en-US" dirty="0"/>
              <a:t>Steps for in person work</a:t>
            </a:r>
          </a:p>
        </p:txBody>
      </p:sp>
      <p:sp>
        <p:nvSpPr>
          <p:cNvPr id="3" name="Content Placeholder 2">
            <a:extLst>
              <a:ext uri="{FF2B5EF4-FFF2-40B4-BE49-F238E27FC236}">
                <a16:creationId xmlns:a16="http://schemas.microsoft.com/office/drawing/2014/main" id="{7CB72FE9-D4D3-8741-B16B-7D80B59D5010}"/>
              </a:ext>
            </a:extLst>
          </p:cNvPr>
          <p:cNvSpPr>
            <a:spLocks noGrp="1"/>
          </p:cNvSpPr>
          <p:nvPr>
            <p:ph idx="1"/>
          </p:nvPr>
        </p:nvSpPr>
        <p:spPr>
          <a:xfrm>
            <a:off x="1141412" y="2249487"/>
            <a:ext cx="4733871" cy="3541714"/>
          </a:xfrm>
        </p:spPr>
        <p:txBody>
          <a:bodyPr>
            <a:normAutofit fontScale="70000" lnSpcReduction="20000"/>
          </a:bodyPr>
          <a:lstStyle/>
          <a:p>
            <a:pPr marL="457200" lvl="0" indent="-457200">
              <a:buFont typeface="+mj-lt"/>
              <a:buAutoNum type="arabicPeriod"/>
            </a:pPr>
            <a:r>
              <a:rPr lang="en-US" dirty="0"/>
              <a:t>Robot hands over cargo bed of truck to human</a:t>
            </a:r>
          </a:p>
          <a:p>
            <a:pPr marL="457200" lvl="0" indent="-457200">
              <a:buFont typeface="+mj-lt"/>
              <a:buAutoNum type="arabicPeriod"/>
            </a:pPr>
            <a:r>
              <a:rPr lang="en-US" dirty="0"/>
              <a:t>Human attaches back wheel 1 and back wheel 2 to cargo bed</a:t>
            </a:r>
          </a:p>
          <a:p>
            <a:pPr marL="457200" lvl="0" indent="-457200">
              <a:buFont typeface="+mj-lt"/>
              <a:buAutoNum type="arabicPeriod"/>
            </a:pPr>
            <a:r>
              <a:rPr lang="en-US" dirty="0"/>
              <a:t>Robot hands over truck back seat to human</a:t>
            </a:r>
          </a:p>
          <a:p>
            <a:pPr marL="457200" lvl="0" indent="-457200">
              <a:buFont typeface="+mj-lt"/>
              <a:buAutoNum type="arabicPeriod"/>
            </a:pPr>
            <a:r>
              <a:rPr lang="en-US" dirty="0"/>
              <a:t>Robot hands over truck front seat to human</a:t>
            </a:r>
          </a:p>
          <a:p>
            <a:pPr marL="457200" lvl="0" indent="-457200">
              <a:buFont typeface="+mj-lt"/>
              <a:buAutoNum type="arabicPeriod"/>
            </a:pPr>
            <a:r>
              <a:rPr lang="en-US" dirty="0"/>
              <a:t>Robot hands over truck front to human</a:t>
            </a:r>
          </a:p>
          <a:p>
            <a:pPr marL="457200" lvl="0" indent="-457200">
              <a:buFont typeface="+mj-lt"/>
              <a:buAutoNum type="arabicPeriod"/>
            </a:pPr>
            <a:r>
              <a:rPr lang="en-US" dirty="0"/>
              <a:t>Human attaches front wheel 1 and front wheel 2 to truck front</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9DAD9C7B-2AD1-6C40-91A0-0F9539208E46}"/>
              </a:ext>
            </a:extLst>
          </p:cNvPr>
          <p:cNvSpPr>
            <a:spLocks noGrp="1"/>
          </p:cNvSpPr>
          <p:nvPr>
            <p:ph type="sldNum" sz="quarter" idx="12"/>
          </p:nvPr>
        </p:nvSpPr>
        <p:spPr/>
        <p:txBody>
          <a:bodyPr/>
          <a:lstStyle/>
          <a:p>
            <a:fld id="{6D22F896-40B5-4ADD-8801-0D06FADFA095}" type="slidenum">
              <a:rPr lang="en-US" smtClean="0"/>
              <a:t>32</a:t>
            </a:fld>
            <a:endParaRPr lang="en-US" dirty="0"/>
          </a:p>
        </p:txBody>
      </p:sp>
      <p:pic>
        <p:nvPicPr>
          <p:cNvPr id="5" name="Picture 4">
            <a:extLst>
              <a:ext uri="{FF2B5EF4-FFF2-40B4-BE49-F238E27FC236}">
                <a16:creationId xmlns:a16="http://schemas.microsoft.com/office/drawing/2014/main" id="{0DEEA661-0832-B049-94F0-F56CA42A256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4411" y="2341560"/>
            <a:ext cx="5509010" cy="3449641"/>
          </a:xfrm>
          <a:prstGeom prst="rect">
            <a:avLst/>
          </a:prstGeom>
          <a:noFill/>
          <a:ln>
            <a:noFill/>
          </a:ln>
        </p:spPr>
      </p:pic>
    </p:spTree>
    <p:extLst>
      <p:ext uri="{BB962C8B-B14F-4D97-AF65-F5344CB8AC3E}">
        <p14:creationId xmlns:p14="http://schemas.microsoft.com/office/powerpoint/2010/main" val="1133688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E2E4-2D20-7D4E-9CE3-5DA4F8EC2977}"/>
              </a:ext>
            </a:extLst>
          </p:cNvPr>
          <p:cNvSpPr>
            <a:spLocks noGrp="1"/>
          </p:cNvSpPr>
          <p:nvPr>
            <p:ph type="title"/>
          </p:nvPr>
        </p:nvSpPr>
        <p:spPr/>
        <p:txBody>
          <a:bodyPr/>
          <a:lstStyle/>
          <a:p>
            <a:r>
              <a:rPr lang="en-US" dirty="0"/>
              <a:t>Video of In Person Work</a:t>
            </a:r>
          </a:p>
        </p:txBody>
      </p:sp>
      <p:sp>
        <p:nvSpPr>
          <p:cNvPr id="5" name="Slide Number Placeholder 4">
            <a:extLst>
              <a:ext uri="{FF2B5EF4-FFF2-40B4-BE49-F238E27FC236}">
                <a16:creationId xmlns:a16="http://schemas.microsoft.com/office/drawing/2014/main" id="{644A294F-0887-F249-A6CA-8E8FEA2BEA4E}"/>
              </a:ext>
            </a:extLst>
          </p:cNvPr>
          <p:cNvSpPr>
            <a:spLocks noGrp="1"/>
          </p:cNvSpPr>
          <p:nvPr>
            <p:ph type="sldNum" sz="quarter" idx="12"/>
          </p:nvPr>
        </p:nvSpPr>
        <p:spPr/>
        <p:txBody>
          <a:bodyPr/>
          <a:lstStyle/>
          <a:p>
            <a:fld id="{6D22F896-40B5-4ADD-8801-0D06FADFA095}" type="slidenum">
              <a:rPr lang="en-US" smtClean="0"/>
              <a:t>33</a:t>
            </a:fld>
            <a:endParaRPr lang="en-US" dirty="0"/>
          </a:p>
        </p:txBody>
      </p:sp>
      <p:pic>
        <p:nvPicPr>
          <p:cNvPr id="8" name="CJDemo_11192020 (1)">
            <a:hlinkClick r:id="" action="ppaction://media"/>
            <a:extLst>
              <a:ext uri="{FF2B5EF4-FFF2-40B4-BE49-F238E27FC236}">
                <a16:creationId xmlns:a16="http://schemas.microsoft.com/office/drawing/2014/main" id="{B3EE6407-389C-924D-BACE-48F3536EE1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46400" y="2249488"/>
            <a:ext cx="6296025" cy="3541712"/>
          </a:xfrm>
        </p:spPr>
      </p:pic>
    </p:spTree>
    <p:extLst>
      <p:ext uri="{BB962C8B-B14F-4D97-AF65-F5344CB8AC3E}">
        <p14:creationId xmlns:p14="http://schemas.microsoft.com/office/powerpoint/2010/main" val="299947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1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9F08-CB7F-8041-B1EC-F8148498E4E0}"/>
              </a:ext>
            </a:extLst>
          </p:cNvPr>
          <p:cNvSpPr>
            <a:spLocks noGrp="1"/>
          </p:cNvSpPr>
          <p:nvPr>
            <p:ph type="title"/>
          </p:nvPr>
        </p:nvSpPr>
        <p:spPr/>
        <p:txBody>
          <a:bodyPr/>
          <a:lstStyle/>
          <a:p>
            <a:r>
              <a:rPr lang="en-US" dirty="0"/>
              <a:t>Results Analysis</a:t>
            </a:r>
          </a:p>
        </p:txBody>
      </p:sp>
      <p:sp>
        <p:nvSpPr>
          <p:cNvPr id="3" name="Content Placeholder 2">
            <a:extLst>
              <a:ext uri="{FF2B5EF4-FFF2-40B4-BE49-F238E27FC236}">
                <a16:creationId xmlns:a16="http://schemas.microsoft.com/office/drawing/2014/main" id="{93182BA7-3DE9-C845-8593-A8E3BF1F14B3}"/>
              </a:ext>
            </a:extLst>
          </p:cNvPr>
          <p:cNvSpPr>
            <a:spLocks noGrp="1"/>
          </p:cNvSpPr>
          <p:nvPr>
            <p:ph idx="1"/>
          </p:nvPr>
        </p:nvSpPr>
        <p:spPr/>
        <p:txBody>
          <a:bodyPr/>
          <a:lstStyle/>
          <a:p>
            <a:r>
              <a:rPr lang="en-US" dirty="0"/>
              <a:t>Results display benefits of using CSK priorities for HRC, including</a:t>
            </a:r>
          </a:p>
          <a:p>
            <a:pPr lvl="1"/>
            <a:r>
              <a:rPr lang="en-US" dirty="0"/>
              <a:t>Less weight carried by humans, maintaining human stamina </a:t>
            </a:r>
          </a:p>
          <a:p>
            <a:pPr lvl="1"/>
            <a:r>
              <a:rPr lang="en-US" dirty="0"/>
              <a:t>Lower execution time</a:t>
            </a:r>
          </a:p>
          <a:p>
            <a:pPr lvl="1"/>
            <a:r>
              <a:rPr lang="en-US" dirty="0"/>
              <a:t>Greater safety</a:t>
            </a:r>
          </a:p>
          <a:p>
            <a:pPr marL="0" indent="0">
              <a:buNone/>
            </a:pPr>
            <a:endParaRPr lang="en-US" dirty="0"/>
          </a:p>
        </p:txBody>
      </p:sp>
      <p:sp>
        <p:nvSpPr>
          <p:cNvPr id="4" name="Slide Number Placeholder 3">
            <a:extLst>
              <a:ext uri="{FF2B5EF4-FFF2-40B4-BE49-F238E27FC236}">
                <a16:creationId xmlns:a16="http://schemas.microsoft.com/office/drawing/2014/main" id="{5C95A78A-324B-174D-A1A2-FFCA3BEF5BF0}"/>
              </a:ext>
            </a:extLst>
          </p:cNvPr>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590672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CFC88-651B-7840-BCA3-B9FA3AB8F340}"/>
              </a:ext>
            </a:extLst>
          </p:cNvPr>
          <p:cNvSpPr>
            <a:spLocks noGrp="1"/>
          </p:cNvSpPr>
          <p:nvPr>
            <p:ph type="title"/>
          </p:nvPr>
        </p:nvSpPr>
        <p:spPr/>
        <p:txBody>
          <a:bodyPr/>
          <a:lstStyle/>
          <a:p>
            <a:r>
              <a:rPr lang="en-US" dirty="0"/>
              <a:t>Observations from real lab experiments</a:t>
            </a:r>
          </a:p>
        </p:txBody>
      </p:sp>
      <p:sp>
        <p:nvSpPr>
          <p:cNvPr id="3" name="Content Placeholder 2">
            <a:extLst>
              <a:ext uri="{FF2B5EF4-FFF2-40B4-BE49-F238E27FC236}">
                <a16:creationId xmlns:a16="http://schemas.microsoft.com/office/drawing/2014/main" id="{67BC7D3D-1EE1-864D-B698-0E502A3DE575}"/>
              </a:ext>
            </a:extLst>
          </p:cNvPr>
          <p:cNvSpPr>
            <a:spLocks noGrp="1"/>
          </p:cNvSpPr>
          <p:nvPr>
            <p:ph idx="1"/>
          </p:nvPr>
        </p:nvSpPr>
        <p:spPr/>
        <p:txBody>
          <a:bodyPr/>
          <a:lstStyle/>
          <a:p>
            <a:r>
              <a:rPr lang="en-US" dirty="0"/>
              <a:t>Human work is safer when robots use CS priorities.</a:t>
            </a:r>
          </a:p>
          <a:p>
            <a:r>
              <a:rPr lang="en-US" dirty="0"/>
              <a:t>Completion time is only slightly slower.</a:t>
            </a:r>
          </a:p>
          <a:p>
            <a:r>
              <a:rPr lang="en-US" dirty="0"/>
              <a:t>Two humans could do the same work, but would be exposed to more danger.</a:t>
            </a:r>
          </a:p>
        </p:txBody>
      </p:sp>
      <p:sp>
        <p:nvSpPr>
          <p:cNvPr id="4" name="Slide Number Placeholder 3">
            <a:extLst>
              <a:ext uri="{FF2B5EF4-FFF2-40B4-BE49-F238E27FC236}">
                <a16:creationId xmlns:a16="http://schemas.microsoft.com/office/drawing/2014/main" id="{600E9055-4662-A541-BFB8-636632A205D6}"/>
              </a:ext>
            </a:extLst>
          </p:cNvPr>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1237597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E5226-C98E-244D-964D-9AFE499E08F5}"/>
              </a:ext>
            </a:extLst>
          </p:cNvPr>
          <p:cNvSpPr>
            <a:spLocks noGrp="1"/>
          </p:cNvSpPr>
          <p:nvPr>
            <p:ph type="title"/>
          </p:nvPr>
        </p:nvSpPr>
        <p:spPr/>
        <p:txBody>
          <a:bodyPr/>
          <a:lstStyle/>
          <a:p>
            <a:r>
              <a:rPr lang="en-US" dirty="0"/>
              <a:t>Discussions</a:t>
            </a:r>
          </a:p>
        </p:txBody>
      </p:sp>
      <p:sp>
        <p:nvSpPr>
          <p:cNvPr id="3" name="Content Placeholder 2">
            <a:extLst>
              <a:ext uri="{FF2B5EF4-FFF2-40B4-BE49-F238E27FC236}">
                <a16:creationId xmlns:a16="http://schemas.microsoft.com/office/drawing/2014/main" id="{3FC9DBC2-5666-044A-BCE4-368599A2DCD0}"/>
              </a:ext>
            </a:extLst>
          </p:cNvPr>
          <p:cNvSpPr>
            <a:spLocks noGrp="1"/>
          </p:cNvSpPr>
          <p:nvPr>
            <p:ph idx="1"/>
          </p:nvPr>
        </p:nvSpPr>
        <p:spPr/>
        <p:txBody>
          <a:bodyPr>
            <a:normAutofit fontScale="77500" lnSpcReduction="20000"/>
          </a:bodyPr>
          <a:lstStyle/>
          <a:p>
            <a:r>
              <a:rPr lang="en-US" dirty="0"/>
              <a:t>In this lab setting, speaking to the robot occurs in the experimental demo, which offers a pleasant sense of collaboration through simple human-robot dialogue, even though it seems slightly unusual. </a:t>
            </a:r>
          </a:p>
          <a:p>
            <a:r>
              <a:rPr lang="en-US" dirty="0"/>
              <a:t>Having a robot arm aid with assembly makes the task execution more efficient and effective. </a:t>
            </a:r>
          </a:p>
          <a:p>
            <a:r>
              <a:rPr lang="en-US" dirty="0"/>
              <a:t>Hence, our lab experiments, over and above our simulation studies, provide task optimization in collaborative robotics, thereby paving the way for real executions in vehicle assembly in the industry. </a:t>
            </a:r>
          </a:p>
          <a:p>
            <a:r>
              <a:rPr lang="en-US" dirty="0"/>
              <a:t>Hence, this work on the whole makes contributions to the smart manufacturing realm, analogous to various other works as found from a survey of the literature. </a:t>
            </a:r>
          </a:p>
          <a:p>
            <a:r>
              <a:rPr lang="en-US" dirty="0"/>
              <a:t>It particularly addresses smart manufacturing in a data-driven context as applicable to the overall big data paradigm. </a:t>
            </a:r>
          </a:p>
        </p:txBody>
      </p:sp>
      <p:sp>
        <p:nvSpPr>
          <p:cNvPr id="4" name="Slide Number Placeholder 3">
            <a:extLst>
              <a:ext uri="{FF2B5EF4-FFF2-40B4-BE49-F238E27FC236}">
                <a16:creationId xmlns:a16="http://schemas.microsoft.com/office/drawing/2014/main" id="{468625F7-9F37-9F41-8C06-5C6CFA162460}"/>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1311104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57F6-683C-7F43-87DB-E03B9BA001F5}"/>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F93E328-7982-0D49-8074-FB43C2598742}"/>
              </a:ext>
            </a:extLst>
          </p:cNvPr>
          <p:cNvSpPr>
            <a:spLocks noGrp="1"/>
          </p:cNvSpPr>
          <p:nvPr>
            <p:ph idx="1"/>
          </p:nvPr>
        </p:nvSpPr>
        <p:spPr/>
        <p:txBody>
          <a:bodyPr>
            <a:normAutofit fontScale="70000" lnSpcReduction="20000"/>
          </a:bodyPr>
          <a:lstStyle/>
          <a:p>
            <a:r>
              <a:rPr lang="en-US" dirty="0"/>
              <a:t>The novel contributions of our work are: providing a solution for vehicle assembly with CSK priorities to balance robot execution and aid humans in HRC; math modeling for robot action planning to provide task optimization; and conducting simulation tasks along with lab experiments to prove that humans and robots guided by CSK can be efficient in task execution while valuing human safety and comfort by protecting humans, making them carry lighter parts, making the collaborative experience very pleasant etc. </a:t>
            </a:r>
          </a:p>
          <a:p>
            <a:r>
              <a:rPr lang="en-US" dirty="0"/>
              <a:t>As ongoing work, we aim to add more attributes in the task execution. Future work would consider trust</a:t>
            </a:r>
            <a:r>
              <a:rPr lang="en-US" i="1" dirty="0"/>
              <a:t> </a:t>
            </a:r>
            <a:r>
              <a:rPr lang="en-US" dirty="0"/>
              <a:t>in HRC, with priorities changing as trust increases for greater optimization. Our further roadmap entails adding scrutiny and detection, and moving to grasp parts placed in various altering positions in the system. </a:t>
            </a:r>
          </a:p>
          <a:p>
            <a:r>
              <a:rPr lang="en-US" dirty="0"/>
              <a:t>This would augment human-robot collaboration for a more enhanced experience in smart manufacturing.</a:t>
            </a:r>
          </a:p>
        </p:txBody>
      </p:sp>
      <p:sp>
        <p:nvSpPr>
          <p:cNvPr id="4" name="Slide Number Placeholder 3">
            <a:extLst>
              <a:ext uri="{FF2B5EF4-FFF2-40B4-BE49-F238E27FC236}">
                <a16:creationId xmlns:a16="http://schemas.microsoft.com/office/drawing/2014/main" id="{BC991AB2-5A7E-E641-AA46-17BC6D81BA1F}"/>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4066138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80CF-3B2B-1F46-BCB5-FD87EE70366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D0F3C28-246B-974F-A934-324E8C7AFAD9}"/>
              </a:ext>
            </a:extLst>
          </p:cNvPr>
          <p:cNvSpPr>
            <a:spLocks noGrp="1"/>
          </p:cNvSpPr>
          <p:nvPr>
            <p:ph idx="1"/>
          </p:nvPr>
        </p:nvSpPr>
        <p:spPr/>
        <p:txBody>
          <a:bodyPr/>
          <a:lstStyle/>
          <a:p>
            <a:r>
              <a:rPr lang="en-US" dirty="0"/>
              <a:t>Adding more attributes</a:t>
            </a:r>
          </a:p>
          <a:p>
            <a:r>
              <a:rPr lang="en-US" dirty="0"/>
              <a:t>Testing for larger and more complicated real world tasks</a:t>
            </a:r>
          </a:p>
          <a:p>
            <a:r>
              <a:rPr lang="en-US" dirty="0"/>
              <a:t>Having the robot arm detect part positions</a:t>
            </a:r>
          </a:p>
        </p:txBody>
      </p:sp>
      <p:sp>
        <p:nvSpPr>
          <p:cNvPr id="4" name="Slide Number Placeholder 3">
            <a:extLst>
              <a:ext uri="{FF2B5EF4-FFF2-40B4-BE49-F238E27FC236}">
                <a16:creationId xmlns:a16="http://schemas.microsoft.com/office/drawing/2014/main" id="{44765F79-96B8-A942-9C0E-EFFF1FE3766E}"/>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1959837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39658-16F9-BD4F-928C-B526FBCB9897}"/>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38AADF1D-E297-6541-AC19-4D855EAA4FBB}"/>
              </a:ext>
            </a:extLst>
          </p:cNvPr>
          <p:cNvSpPr>
            <a:spLocks noGrp="1"/>
          </p:cNvSpPr>
          <p:nvPr>
            <p:ph idx="1"/>
          </p:nvPr>
        </p:nvSpPr>
        <p:spPr/>
        <p:txBody>
          <a:bodyPr/>
          <a:lstStyle/>
          <a:p>
            <a:r>
              <a:rPr lang="en-US" dirty="0"/>
              <a:t>I would like to that my thesis advisors Dr. Aparna </a:t>
            </a:r>
            <a:r>
              <a:rPr lang="en-US" dirty="0" err="1"/>
              <a:t>Varde</a:t>
            </a:r>
            <a:r>
              <a:rPr lang="en-US" dirty="0"/>
              <a:t> and Dr. </a:t>
            </a:r>
            <a:r>
              <a:rPr lang="en-US" dirty="0" err="1"/>
              <a:t>Weitian</a:t>
            </a:r>
            <a:r>
              <a:rPr lang="en-US" dirty="0"/>
              <a:t> Wang for their guidance.</a:t>
            </a:r>
          </a:p>
          <a:p>
            <a:r>
              <a:rPr lang="en-US" dirty="0"/>
              <a:t>I would like to thank my family for their support.</a:t>
            </a:r>
          </a:p>
        </p:txBody>
      </p:sp>
      <p:sp>
        <p:nvSpPr>
          <p:cNvPr id="4" name="Slide Number Placeholder 3">
            <a:extLst>
              <a:ext uri="{FF2B5EF4-FFF2-40B4-BE49-F238E27FC236}">
                <a16:creationId xmlns:a16="http://schemas.microsoft.com/office/drawing/2014/main" id="{3B78D0BC-CEAE-7B4B-9B88-5E86DA1B2091}"/>
              </a:ext>
            </a:extLst>
          </p:cNvPr>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576988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FACE2-F973-F842-A09A-5AC2EF73AB22}"/>
              </a:ext>
            </a:extLst>
          </p:cNvPr>
          <p:cNvSpPr>
            <a:spLocks noGrp="1"/>
          </p:cNvSpPr>
          <p:nvPr>
            <p:ph type="title"/>
          </p:nvPr>
        </p:nvSpPr>
        <p:spPr/>
        <p:txBody>
          <a:bodyPr/>
          <a:lstStyle/>
          <a:p>
            <a:r>
              <a:rPr lang="en-US" dirty="0"/>
              <a:t>Contributions of this study</a:t>
            </a:r>
          </a:p>
        </p:txBody>
      </p:sp>
      <p:sp>
        <p:nvSpPr>
          <p:cNvPr id="3" name="Content Placeholder 2">
            <a:extLst>
              <a:ext uri="{FF2B5EF4-FFF2-40B4-BE49-F238E27FC236}">
                <a16:creationId xmlns:a16="http://schemas.microsoft.com/office/drawing/2014/main" id="{B157BBE6-BBEA-CD4E-B8D8-A7AE128E3DC2}"/>
              </a:ext>
            </a:extLst>
          </p:cNvPr>
          <p:cNvSpPr>
            <a:spLocks noGrp="1"/>
          </p:cNvSpPr>
          <p:nvPr>
            <p:ph idx="1"/>
          </p:nvPr>
        </p:nvSpPr>
        <p:spPr/>
        <p:txBody>
          <a:bodyPr>
            <a:normAutofit fontScale="92500" lnSpcReduction="10000"/>
          </a:bodyPr>
          <a:lstStyle/>
          <a:p>
            <a:r>
              <a:rPr lang="en-US" dirty="0"/>
              <a:t>The contributions of our work are: </a:t>
            </a:r>
          </a:p>
          <a:p>
            <a:r>
              <a:rPr lang="en-US" dirty="0"/>
              <a:t>1. Providing a solution for object assembly with CSK priorities to balance robot execution and aid humans in HRC.</a:t>
            </a:r>
          </a:p>
          <a:p>
            <a:r>
              <a:rPr lang="en-US" dirty="0"/>
              <a:t>2. Conducting mathematical modeling for robot action planning and arm movement to provide task optimization. </a:t>
            </a:r>
          </a:p>
          <a:p>
            <a:r>
              <a:rPr lang="en-US" dirty="0"/>
              <a:t>3.   Executing simulation tasks in addition to real laboratory experiments in robotics to demonstrate CSK-based-HRC in vehicle manufacturing, extendable to large scale contexts in the smart manufacturing industry. </a:t>
            </a:r>
          </a:p>
        </p:txBody>
      </p:sp>
      <p:sp>
        <p:nvSpPr>
          <p:cNvPr id="4" name="Slide Number Placeholder 3">
            <a:extLst>
              <a:ext uri="{FF2B5EF4-FFF2-40B4-BE49-F238E27FC236}">
                <a16:creationId xmlns:a16="http://schemas.microsoft.com/office/drawing/2014/main" id="{9DC2230C-BE8A-6D4D-AC80-9498DC8E58FA}"/>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4080906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920EE-590C-F84C-9DC9-B5340AC501CF}"/>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1AFE3D31-05EB-864A-8177-0F1B06BDB4E4}"/>
              </a:ext>
            </a:extLst>
          </p:cNvPr>
          <p:cNvSpPr>
            <a:spLocks noGrp="1"/>
          </p:cNvSpPr>
          <p:nvPr>
            <p:ph idx="1"/>
          </p:nvPr>
        </p:nvSpPr>
        <p:spPr/>
        <p:txBody>
          <a:bodyPr>
            <a:normAutofit fontScale="32500" lnSpcReduction="20000"/>
          </a:bodyPr>
          <a:lstStyle/>
          <a:p>
            <a:pPr>
              <a:spcBef>
                <a:spcPts val="0"/>
              </a:spcBef>
            </a:pPr>
            <a:r>
              <a:rPr lang="en-US" dirty="0"/>
              <a:t>[1]	J. </a:t>
            </a:r>
            <a:r>
              <a:rPr lang="en-US" dirty="0" err="1"/>
              <a:t>Suchan</a:t>
            </a:r>
            <a:r>
              <a:rPr lang="en-US" dirty="0"/>
              <a:t> and M. Bhatt, “Commonsense Scene Semantics for Cognitive Robotics: Towards Grounding Embodied Visuo-Locomotive Interactions,” 2017, </a:t>
            </a:r>
            <a:r>
              <a:rPr lang="en-US" dirty="0" err="1"/>
              <a:t>doi</a:t>
            </a:r>
            <a:r>
              <a:rPr lang="en-US" dirty="0"/>
              <a:t>: 10.1109/ICCVW.2017.93.</a:t>
            </a:r>
          </a:p>
          <a:p>
            <a:pPr>
              <a:spcBef>
                <a:spcPts val="0"/>
              </a:spcBef>
            </a:pPr>
            <a:r>
              <a:rPr lang="en-US" dirty="0"/>
              <a:t>[2]	Y. Chen </a:t>
            </a:r>
            <a:r>
              <a:rPr lang="en-US" i="1" dirty="0"/>
              <a:t>et al.</a:t>
            </a:r>
            <a:r>
              <a:rPr lang="en-US" dirty="0"/>
              <a:t>, “A Robotic Lift Assister: A Smart Companion for Heavy Payload Transport and Manipulation in Automotive Assembly,” </a:t>
            </a:r>
            <a:r>
              <a:rPr lang="en-US" i="1" dirty="0"/>
              <a:t>IEEE Robot. </a:t>
            </a:r>
            <a:r>
              <a:rPr lang="en-US" i="1" dirty="0" err="1"/>
              <a:t>Autom</a:t>
            </a:r>
            <a:r>
              <a:rPr lang="en-US" i="1" dirty="0"/>
              <a:t>. Mag.</a:t>
            </a:r>
            <a:r>
              <a:rPr lang="en-US" dirty="0"/>
              <a:t>, vol. 25, no. 2, pp. 107–119, 2018.</a:t>
            </a:r>
          </a:p>
          <a:p>
            <a:pPr>
              <a:spcBef>
                <a:spcPts val="0"/>
              </a:spcBef>
            </a:pPr>
            <a:r>
              <a:rPr lang="en-US" dirty="0"/>
              <a:t>[3]	D. E. Whitney, C. A. </a:t>
            </a:r>
            <a:r>
              <a:rPr lang="en-US" dirty="0" err="1"/>
              <a:t>Lozinski</a:t>
            </a:r>
            <a:r>
              <a:rPr lang="en-US" dirty="0"/>
              <a:t>, and J. M. Rourke, “Industrial robot forward calibration method and results,” </a:t>
            </a:r>
            <a:r>
              <a:rPr lang="en-US" i="1" dirty="0"/>
              <a:t>J. </a:t>
            </a:r>
            <a:r>
              <a:rPr lang="en-US" i="1" dirty="0" err="1"/>
              <a:t>Dyn</a:t>
            </a:r>
            <a:r>
              <a:rPr lang="en-US" i="1" dirty="0"/>
              <a:t>. Syst. Meas. Control. Trans. ASME</a:t>
            </a:r>
            <a:r>
              <a:rPr lang="en-US" dirty="0"/>
              <a:t>, vol. 108, no. 1, pp. 1–8, 1986, </a:t>
            </a:r>
            <a:r>
              <a:rPr lang="en-US" dirty="0" err="1"/>
              <a:t>doi</a:t>
            </a:r>
            <a:r>
              <a:rPr lang="en-US" dirty="0"/>
              <a:t>: 10.1115/1.3143737.</a:t>
            </a:r>
          </a:p>
          <a:p>
            <a:pPr>
              <a:spcBef>
                <a:spcPts val="0"/>
              </a:spcBef>
            </a:pPr>
            <a:r>
              <a:rPr lang="en-US" dirty="0"/>
              <a:t>[4]	T. Pettersen, J. </a:t>
            </a:r>
            <a:r>
              <a:rPr lang="en-US" dirty="0" err="1"/>
              <a:t>Pretlove</a:t>
            </a:r>
            <a:r>
              <a:rPr lang="en-US" dirty="0"/>
              <a:t>, C. </a:t>
            </a:r>
            <a:r>
              <a:rPr lang="en-US" dirty="0" err="1"/>
              <a:t>Skourup</a:t>
            </a:r>
            <a:r>
              <a:rPr lang="en-US" dirty="0"/>
              <a:t>, T. </a:t>
            </a:r>
            <a:r>
              <a:rPr lang="en-US" dirty="0" err="1"/>
              <a:t>Engedal</a:t>
            </a:r>
            <a:r>
              <a:rPr lang="en-US" dirty="0"/>
              <a:t>, and T. </a:t>
            </a:r>
            <a:r>
              <a:rPr lang="en-US" dirty="0" err="1"/>
              <a:t>Lokstad</a:t>
            </a:r>
            <a:r>
              <a:rPr lang="en-US" dirty="0"/>
              <a:t>, “Augmented reality for programming industrial robots,” in </a:t>
            </a:r>
            <a:r>
              <a:rPr lang="en-US" i="1" dirty="0"/>
              <a:t>The Second IEEE and ACM International Symposium on Mixed and Augmented Reality, 2003. Proceedings.</a:t>
            </a:r>
            <a:r>
              <a:rPr lang="en-US" dirty="0"/>
              <a:t>, 2003, pp. 319–320.</a:t>
            </a:r>
          </a:p>
          <a:p>
            <a:pPr>
              <a:spcBef>
                <a:spcPts val="0"/>
              </a:spcBef>
            </a:pPr>
            <a:r>
              <a:rPr lang="en-US" dirty="0"/>
              <a:t>[5]	J. Iqbal, R. U. Islam, S. Z. Abbas, A. A. Khan, and S. A. </a:t>
            </a:r>
            <a:r>
              <a:rPr lang="en-US" dirty="0" err="1"/>
              <a:t>Ajwad</a:t>
            </a:r>
            <a:r>
              <a:rPr lang="en-US" dirty="0"/>
              <a:t>, “Automating industrial tasks through mechatronic systems–A review of robotics in industrial perspective,” </a:t>
            </a:r>
            <a:r>
              <a:rPr lang="en-US" i="1" dirty="0" err="1"/>
              <a:t>Teh</a:t>
            </a:r>
            <a:r>
              <a:rPr lang="en-US" i="1" dirty="0"/>
              <a:t>. </a:t>
            </a:r>
            <a:r>
              <a:rPr lang="en-US" i="1" dirty="0" err="1"/>
              <a:t>Vjesn</a:t>
            </a:r>
            <a:r>
              <a:rPr lang="en-US" i="1" dirty="0"/>
              <a:t>.</a:t>
            </a:r>
            <a:r>
              <a:rPr lang="en-US" dirty="0"/>
              <a:t>, vol. 23, no. 3, pp. 917–924, 2016.</a:t>
            </a:r>
          </a:p>
          <a:p>
            <a:pPr>
              <a:spcBef>
                <a:spcPts val="0"/>
              </a:spcBef>
            </a:pPr>
            <a:r>
              <a:rPr lang="en-US" dirty="0"/>
              <a:t>[6]	K.-D. </a:t>
            </a:r>
            <a:r>
              <a:rPr lang="en-US" dirty="0" err="1"/>
              <a:t>Thoben</a:t>
            </a:r>
            <a:r>
              <a:rPr lang="en-US" dirty="0"/>
              <a:t>, S. Wiesner, and T. </a:t>
            </a:r>
            <a:r>
              <a:rPr lang="en-US" dirty="0" err="1"/>
              <a:t>Wuest</a:t>
            </a:r>
            <a:r>
              <a:rPr lang="en-US" dirty="0"/>
              <a:t>, “‘</a:t>
            </a:r>
            <a:r>
              <a:rPr lang="en-US" dirty="0" err="1"/>
              <a:t>Industrie</a:t>
            </a:r>
            <a:r>
              <a:rPr lang="en-US" dirty="0"/>
              <a:t> 4.0’ and smart manufacturing-a review of research issues and application examples,” </a:t>
            </a:r>
            <a:r>
              <a:rPr lang="en-US" i="1" dirty="0"/>
              <a:t>Int. J. </a:t>
            </a:r>
            <a:r>
              <a:rPr lang="en-US" i="1" dirty="0" err="1"/>
              <a:t>Autom</a:t>
            </a:r>
            <a:r>
              <a:rPr lang="en-US" i="1" dirty="0"/>
              <a:t>. Technol.</a:t>
            </a:r>
            <a:r>
              <a:rPr lang="en-US" dirty="0"/>
              <a:t>, vol. 11, no. 1, pp. 4–16, 2017.</a:t>
            </a:r>
          </a:p>
          <a:p>
            <a:pPr>
              <a:spcBef>
                <a:spcPts val="0"/>
              </a:spcBef>
            </a:pPr>
            <a:r>
              <a:rPr lang="en-US" dirty="0"/>
              <a:t>[7]	B. Hayes and B. </a:t>
            </a:r>
            <a:r>
              <a:rPr lang="en-US" dirty="0" err="1"/>
              <a:t>Scassellati</a:t>
            </a:r>
            <a:r>
              <a:rPr lang="en-US" dirty="0"/>
              <a:t>, “Autonomously constructing hierarchical task networks for planning and human-robot collaboration,” 2016, </a:t>
            </a:r>
            <a:r>
              <a:rPr lang="en-US" dirty="0" err="1"/>
              <a:t>doi</a:t>
            </a:r>
            <a:r>
              <a:rPr lang="en-US" dirty="0"/>
              <a:t>: 10.1109/ICRA.2016.7487760.</a:t>
            </a:r>
          </a:p>
          <a:p>
            <a:pPr>
              <a:spcBef>
                <a:spcPts val="0"/>
              </a:spcBef>
            </a:pPr>
            <a:r>
              <a:rPr lang="en-US" dirty="0"/>
              <a:t>[8]	N. Tandon, A. S. </a:t>
            </a:r>
            <a:r>
              <a:rPr lang="en-US" dirty="0" err="1"/>
              <a:t>Varde</a:t>
            </a:r>
            <a:r>
              <a:rPr lang="en-US" dirty="0"/>
              <a:t>, and G. de Melo, “Commonsense Knowledge in Machine Intelligence,” </a:t>
            </a:r>
            <a:r>
              <a:rPr lang="en-US" i="1" dirty="0"/>
              <a:t>ACM SIGMOD Rec.</a:t>
            </a:r>
            <a:r>
              <a:rPr lang="en-US" dirty="0"/>
              <a:t>, 2018, </a:t>
            </a:r>
            <a:r>
              <a:rPr lang="en-US" dirty="0" err="1"/>
              <a:t>doi</a:t>
            </a:r>
            <a:r>
              <a:rPr lang="en-US" dirty="0"/>
              <a:t>: 10.1145/3186549.3186562.</a:t>
            </a:r>
          </a:p>
          <a:p>
            <a:pPr>
              <a:spcBef>
                <a:spcPts val="0"/>
              </a:spcBef>
            </a:pPr>
            <a:r>
              <a:rPr lang="en-US" dirty="0"/>
              <a:t>[9]	N. Tandon, G. De Melo, and G. </a:t>
            </a:r>
            <a:r>
              <a:rPr lang="en-US" dirty="0" err="1"/>
              <a:t>Weikum</a:t>
            </a:r>
            <a:r>
              <a:rPr lang="en-US" dirty="0"/>
              <a:t>, “</a:t>
            </a:r>
            <a:r>
              <a:rPr lang="en-US" dirty="0" err="1"/>
              <a:t>WebChild</a:t>
            </a:r>
            <a:r>
              <a:rPr lang="en-US" dirty="0"/>
              <a:t> 2.0: Fine-grained commonsense knowledge distillation,” 2017, </a:t>
            </a:r>
            <a:r>
              <a:rPr lang="en-US" dirty="0" err="1"/>
              <a:t>doi</a:t>
            </a:r>
            <a:r>
              <a:rPr lang="en-US" dirty="0"/>
              <a:t>: 10.18653/v1/P17-4020.</a:t>
            </a:r>
          </a:p>
          <a:p>
            <a:pPr>
              <a:spcBef>
                <a:spcPts val="0"/>
              </a:spcBef>
            </a:pPr>
            <a:r>
              <a:rPr lang="en-US" dirty="0"/>
              <a:t>[10]	E. Davis and G. Marcus, “Commonsense Reasoning and Commonsense Knowledge in Artificial Intelligence.” [Online]. Available: http://</a:t>
            </a:r>
            <a:r>
              <a:rPr lang="en-US" dirty="0" err="1"/>
              <a:t>cs.nyu.edu</a:t>
            </a:r>
            <a:r>
              <a:rPr lang="en-US" dirty="0"/>
              <a:t>/faculty/</a:t>
            </a:r>
            <a:r>
              <a:rPr lang="en-US" dirty="0" err="1"/>
              <a:t>davise</a:t>
            </a:r>
            <a:r>
              <a:rPr lang="en-US" dirty="0"/>
              <a:t>/papers/</a:t>
            </a:r>
            <a:r>
              <a:rPr lang="en-US" dirty="0" err="1"/>
              <a:t>WS.html</a:t>
            </a:r>
            <a:r>
              <a:rPr lang="en-US" dirty="0"/>
              <a:t>.</a:t>
            </a:r>
          </a:p>
          <a:p>
            <a:pPr>
              <a:spcBef>
                <a:spcPts val="0"/>
              </a:spcBef>
            </a:pPr>
            <a:r>
              <a:rPr lang="en-US" dirty="0"/>
              <a:t>[11]	J. Redmon, S. </a:t>
            </a:r>
            <a:r>
              <a:rPr lang="en-US" dirty="0" err="1"/>
              <a:t>Divvala</a:t>
            </a:r>
            <a:r>
              <a:rPr lang="en-US" dirty="0"/>
              <a:t>, R. </a:t>
            </a:r>
            <a:r>
              <a:rPr lang="en-US" dirty="0" err="1"/>
              <a:t>Girshick</a:t>
            </a:r>
            <a:r>
              <a:rPr lang="en-US" dirty="0"/>
              <a:t>, and A. </a:t>
            </a:r>
            <a:r>
              <a:rPr lang="en-US" dirty="0" err="1"/>
              <a:t>Farhadi</a:t>
            </a:r>
            <a:r>
              <a:rPr lang="en-US" dirty="0"/>
              <a:t>, “You only look once: Unified, real-time object detection,” 2016, </a:t>
            </a:r>
            <a:r>
              <a:rPr lang="en-US" dirty="0" err="1"/>
              <a:t>doi</a:t>
            </a:r>
            <a:r>
              <a:rPr lang="en-US" dirty="0"/>
              <a:t>: 10.1109/CVPR.2016.91.</a:t>
            </a:r>
          </a:p>
          <a:p>
            <a:pPr>
              <a:spcBef>
                <a:spcPts val="0"/>
              </a:spcBef>
            </a:pPr>
            <a:r>
              <a:rPr lang="en-US" dirty="0"/>
              <a:t>[12]	A. </a:t>
            </a:r>
            <a:r>
              <a:rPr lang="en-US" dirty="0" err="1"/>
              <a:t>Kilgarriff</a:t>
            </a:r>
            <a:r>
              <a:rPr lang="en-US" dirty="0"/>
              <a:t> and C. </a:t>
            </a:r>
            <a:r>
              <a:rPr lang="en-US" dirty="0" err="1"/>
              <a:t>Fellbaum</a:t>
            </a:r>
            <a:r>
              <a:rPr lang="en-US" dirty="0"/>
              <a:t>, “WordNet: An Electronic Lexical Database,” </a:t>
            </a:r>
            <a:r>
              <a:rPr lang="en-US" i="1" dirty="0"/>
              <a:t>Language (</a:t>
            </a:r>
            <a:r>
              <a:rPr lang="en-US" i="1" dirty="0" err="1"/>
              <a:t>Baltim</a:t>
            </a:r>
            <a:r>
              <a:rPr lang="en-US" i="1" dirty="0"/>
              <a:t>).</a:t>
            </a:r>
            <a:r>
              <a:rPr lang="en-US" dirty="0"/>
              <a:t>, 2000, </a:t>
            </a:r>
            <a:r>
              <a:rPr lang="en-US" dirty="0" err="1"/>
              <a:t>doi</a:t>
            </a:r>
            <a:r>
              <a:rPr lang="en-US" dirty="0"/>
              <a:t>: 10.2307/417141.</a:t>
            </a:r>
          </a:p>
          <a:p>
            <a:pPr>
              <a:spcBef>
                <a:spcPts val="0"/>
              </a:spcBef>
            </a:pPr>
            <a:r>
              <a:rPr lang="en-US" dirty="0"/>
              <a:t>[13]	F. M. </a:t>
            </a:r>
            <a:r>
              <a:rPr lang="en-US" dirty="0" err="1"/>
              <a:t>Suchanek</a:t>
            </a:r>
            <a:r>
              <a:rPr lang="en-US" dirty="0"/>
              <a:t>, G. </a:t>
            </a:r>
            <a:r>
              <a:rPr lang="en-US" dirty="0" err="1"/>
              <a:t>Kasneci</a:t>
            </a:r>
            <a:r>
              <a:rPr lang="en-US" dirty="0"/>
              <a:t>, and G. </a:t>
            </a:r>
            <a:r>
              <a:rPr lang="en-US" dirty="0" err="1"/>
              <a:t>Weikum</a:t>
            </a:r>
            <a:r>
              <a:rPr lang="en-US" dirty="0"/>
              <a:t>, “</a:t>
            </a:r>
            <a:r>
              <a:rPr lang="en-US" dirty="0" err="1"/>
              <a:t>Yago</a:t>
            </a:r>
            <a:r>
              <a:rPr lang="en-US" dirty="0"/>
              <a:t>: A Core of Semantic Knowledge,” 2006.</a:t>
            </a:r>
          </a:p>
          <a:p>
            <a:pPr>
              <a:spcBef>
                <a:spcPts val="0"/>
              </a:spcBef>
            </a:pPr>
            <a:r>
              <a:rPr lang="en-US" dirty="0"/>
              <a:t>[14]	J. Lehmann </a:t>
            </a:r>
            <a:r>
              <a:rPr lang="en-US" i="1" dirty="0"/>
              <a:t>et al.</a:t>
            </a:r>
            <a:r>
              <a:rPr lang="en-US" dirty="0"/>
              <a:t>, “</a:t>
            </a:r>
            <a:r>
              <a:rPr lang="en-US" dirty="0" err="1"/>
              <a:t>DBpedia</a:t>
            </a:r>
            <a:r>
              <a:rPr lang="en-US" dirty="0"/>
              <a:t> - A large-scale, multilingual knowledge base extracted from Wikipedia,” </a:t>
            </a:r>
            <a:r>
              <a:rPr lang="en-US" i="1" dirty="0" err="1"/>
              <a:t>Semant</a:t>
            </a:r>
            <a:r>
              <a:rPr lang="en-US" i="1" dirty="0"/>
              <a:t>. Web</a:t>
            </a:r>
            <a:r>
              <a:rPr lang="en-US" dirty="0"/>
              <a:t>, vol. 6, no. 2, pp. 167–195, 2015, </a:t>
            </a:r>
            <a:r>
              <a:rPr lang="en-US" dirty="0" err="1"/>
              <a:t>doi</a:t>
            </a:r>
            <a:r>
              <a:rPr lang="en-US" dirty="0"/>
              <a:t>: 10.3233/SW-140134.</a:t>
            </a:r>
          </a:p>
          <a:p>
            <a:pPr>
              <a:spcBef>
                <a:spcPts val="0"/>
              </a:spcBef>
            </a:pPr>
            <a:r>
              <a:rPr lang="en-US" dirty="0"/>
              <a:t>[15]	H. Liu and P. Singh, “</a:t>
            </a:r>
            <a:r>
              <a:rPr lang="en-US" dirty="0" err="1"/>
              <a:t>ConceptNet</a:t>
            </a:r>
            <a:r>
              <a:rPr lang="en-US" dirty="0"/>
              <a:t> - a practical commonsense reasoning tool-kit,” </a:t>
            </a:r>
            <a:r>
              <a:rPr lang="en-US" i="1" dirty="0"/>
              <a:t>BT Technol. J.</a:t>
            </a:r>
            <a:r>
              <a:rPr lang="en-US" dirty="0"/>
              <a:t>, vol. 22, no. 4, pp. 211–226, 2004, </a:t>
            </a:r>
            <a:r>
              <a:rPr lang="en-US" dirty="0" err="1"/>
              <a:t>doi</a:t>
            </a:r>
            <a:r>
              <a:rPr lang="en-US" dirty="0"/>
              <a:t>: 10.1023/B:BTTJ.0000047600.45421.6d.</a:t>
            </a:r>
          </a:p>
          <a:p>
            <a:pPr>
              <a:spcBef>
                <a:spcPts val="0"/>
              </a:spcBef>
            </a:pPr>
            <a:r>
              <a:rPr lang="en-US" dirty="0"/>
              <a:t>[16]	“Quartz Weekly Obsession: Google Translate,” </a:t>
            </a:r>
            <a:r>
              <a:rPr lang="en-US" i="1" dirty="0"/>
              <a:t>Quartz</a:t>
            </a:r>
            <a:r>
              <a:rPr lang="en-US" dirty="0"/>
              <a:t>, 2020. https://</a:t>
            </a:r>
            <a:r>
              <a:rPr lang="en-US" dirty="0" err="1"/>
              <a:t>qz.com</a:t>
            </a:r>
            <a:r>
              <a:rPr lang="en-US" dirty="0"/>
              <a:t>/emails/quartz-obsession/1781599/.</a:t>
            </a:r>
          </a:p>
          <a:p>
            <a:pPr>
              <a:spcBef>
                <a:spcPts val="0"/>
              </a:spcBef>
            </a:pPr>
            <a:r>
              <a:rPr lang="en-US" dirty="0"/>
              <a:t>[17]	A. Varghese, A. S. </a:t>
            </a:r>
            <a:r>
              <a:rPr lang="en-US" dirty="0" err="1"/>
              <a:t>Varde</a:t>
            </a:r>
            <a:r>
              <a:rPr lang="en-US" dirty="0"/>
              <a:t>, J. Peng, and E. Fitzpatrick, “A Framework for Collocation Error Correction in Web Pages and Text Documents.”</a:t>
            </a:r>
          </a:p>
          <a:p>
            <a:pPr>
              <a:spcBef>
                <a:spcPts val="0"/>
              </a:spcBef>
            </a:pPr>
            <a:endParaRPr lang="en-US" dirty="0"/>
          </a:p>
        </p:txBody>
      </p:sp>
      <p:sp>
        <p:nvSpPr>
          <p:cNvPr id="4" name="Slide Number Placeholder 3">
            <a:extLst>
              <a:ext uri="{FF2B5EF4-FFF2-40B4-BE49-F238E27FC236}">
                <a16:creationId xmlns:a16="http://schemas.microsoft.com/office/drawing/2014/main" id="{713AE3C2-770C-0D47-BA2A-183FA62A4E2E}"/>
              </a:ext>
            </a:extLst>
          </p:cNvPr>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759242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7264-D8B1-D442-97B3-E349D3759FA7}"/>
              </a:ext>
            </a:extLst>
          </p:cNvPr>
          <p:cNvSpPr>
            <a:spLocks noGrp="1"/>
          </p:cNvSpPr>
          <p:nvPr>
            <p:ph type="title"/>
          </p:nvPr>
        </p:nvSpPr>
        <p:spPr/>
        <p:txBody>
          <a:bodyPr/>
          <a:lstStyle/>
          <a:p>
            <a:r>
              <a:rPr lang="en-US" dirty="0"/>
              <a:t>Works Cited Continued</a:t>
            </a:r>
          </a:p>
        </p:txBody>
      </p:sp>
      <p:sp>
        <p:nvSpPr>
          <p:cNvPr id="3" name="Content Placeholder 2">
            <a:extLst>
              <a:ext uri="{FF2B5EF4-FFF2-40B4-BE49-F238E27FC236}">
                <a16:creationId xmlns:a16="http://schemas.microsoft.com/office/drawing/2014/main" id="{9142908B-51CE-AB4C-91F0-0A68E7E388DF}"/>
              </a:ext>
            </a:extLst>
          </p:cNvPr>
          <p:cNvSpPr>
            <a:spLocks noGrp="1"/>
          </p:cNvSpPr>
          <p:nvPr>
            <p:ph idx="1"/>
          </p:nvPr>
        </p:nvSpPr>
        <p:spPr/>
        <p:txBody>
          <a:bodyPr>
            <a:normAutofit fontScale="32500" lnSpcReduction="20000"/>
          </a:bodyPr>
          <a:lstStyle/>
          <a:p>
            <a:pPr>
              <a:spcBef>
                <a:spcPts val="0"/>
              </a:spcBef>
            </a:pPr>
            <a:r>
              <a:rPr lang="en-US" dirty="0"/>
              <a:t>[18]	S. </a:t>
            </a:r>
            <a:r>
              <a:rPr lang="en-US" dirty="0" err="1"/>
              <a:t>Pellegrinelli</a:t>
            </a:r>
            <a:r>
              <a:rPr lang="en-US" dirty="0"/>
              <a:t>, A. </a:t>
            </a:r>
            <a:r>
              <a:rPr lang="en-US" dirty="0" err="1"/>
              <a:t>Orlandini</a:t>
            </a:r>
            <a:r>
              <a:rPr lang="en-US" dirty="0"/>
              <a:t>, N. </a:t>
            </a:r>
            <a:r>
              <a:rPr lang="en-US" dirty="0" err="1"/>
              <a:t>Pedrocchi</a:t>
            </a:r>
            <a:r>
              <a:rPr lang="en-US" dirty="0"/>
              <a:t>, A. </a:t>
            </a:r>
            <a:r>
              <a:rPr lang="en-US" dirty="0" err="1"/>
              <a:t>Umbrico</a:t>
            </a:r>
            <a:r>
              <a:rPr lang="en-US" dirty="0"/>
              <a:t>, and T. </a:t>
            </a:r>
            <a:r>
              <a:rPr lang="en-US" dirty="0" err="1"/>
              <a:t>Tolio</a:t>
            </a:r>
            <a:r>
              <a:rPr lang="en-US" dirty="0"/>
              <a:t>, “Motion planning and scheduling for human and industrial-robot collaboration,” </a:t>
            </a:r>
            <a:r>
              <a:rPr lang="en-US" i="1" dirty="0"/>
              <a:t>CIRP Ann. - Manuf. Technol.</a:t>
            </a:r>
            <a:r>
              <a:rPr lang="en-US" dirty="0"/>
              <a:t>, 2017, </a:t>
            </a:r>
            <a:r>
              <a:rPr lang="en-US" dirty="0" err="1"/>
              <a:t>doi</a:t>
            </a:r>
            <a:r>
              <a:rPr lang="en-US" dirty="0"/>
              <a:t>: 10.1016/j.cirp.2017.04.095.</a:t>
            </a:r>
          </a:p>
          <a:p>
            <a:pPr>
              <a:spcBef>
                <a:spcPts val="0"/>
              </a:spcBef>
            </a:pPr>
            <a:r>
              <a:rPr lang="en-US" dirty="0"/>
              <a:t>[19]	B. </a:t>
            </a:r>
            <a:r>
              <a:rPr lang="en-US" dirty="0" err="1"/>
              <a:t>Mutlu</a:t>
            </a:r>
            <a:r>
              <a:rPr lang="en-US" dirty="0"/>
              <a:t>, A. Terrell, and C. Huang, “Coordination Mechanisms in Human-Robot Collaboration,” 2013.</a:t>
            </a:r>
          </a:p>
          <a:p>
            <a:pPr>
              <a:spcBef>
                <a:spcPts val="0"/>
              </a:spcBef>
            </a:pPr>
            <a:r>
              <a:rPr lang="en-US" dirty="0"/>
              <a:t>[20]	J. Richer and J. L. Drury, “A video game-based framework for analyzing human-robot interaction: characterizing interface design in real-time interactive multimedia applications,” in </a:t>
            </a:r>
            <a:r>
              <a:rPr lang="en-US" i="1" dirty="0"/>
              <a:t>Proceedings of the 1st ACM SIGCHI/SIGART conference on human-robot interaction</a:t>
            </a:r>
            <a:r>
              <a:rPr lang="en-US" dirty="0"/>
              <a:t>, 2006, pp. 266–273.</a:t>
            </a:r>
          </a:p>
          <a:p>
            <a:pPr>
              <a:spcBef>
                <a:spcPts val="0"/>
              </a:spcBef>
            </a:pPr>
            <a:r>
              <a:rPr lang="en-US" dirty="0"/>
              <a:t>[21]	W. Wang, Y. Chen, and Y. Jia, “Which way is the best?: Evaluation and optimization of dual-arm robot path planning for human-robot collaborative tasks in smart manufacturing contexts,” </a:t>
            </a:r>
            <a:r>
              <a:rPr lang="en-US" i="1" dirty="0"/>
              <a:t>ASME 2019 </a:t>
            </a:r>
            <a:r>
              <a:rPr lang="en-US" i="1" dirty="0" err="1"/>
              <a:t>Dyn</a:t>
            </a:r>
            <a:r>
              <a:rPr lang="en-US" i="1" dirty="0"/>
              <a:t>. Syst. Control Conf. DSCC 2019</a:t>
            </a:r>
            <a:r>
              <a:rPr lang="en-US" dirty="0"/>
              <a:t>, vol. 1, no. 1, 2019, </a:t>
            </a:r>
            <a:r>
              <a:rPr lang="en-US" dirty="0" err="1"/>
              <a:t>doi</a:t>
            </a:r>
            <a:r>
              <a:rPr lang="en-US" dirty="0"/>
              <a:t>: 10.1115/DSCC2019-9143.</a:t>
            </a:r>
          </a:p>
          <a:p>
            <a:pPr>
              <a:spcBef>
                <a:spcPts val="0"/>
              </a:spcBef>
            </a:pPr>
            <a:r>
              <a:rPr lang="en-US" dirty="0"/>
              <a:t>[22]	Y. Guo and L. E. Parker, “A distributed and optimal motion planning approach for multiple mobile robots,” in </a:t>
            </a:r>
            <a:r>
              <a:rPr lang="en-US" i="1" dirty="0"/>
              <a:t>Proceedings 2002 IEEE International Conference on Robotics and Automation (Cat. No. 02CH37292)</a:t>
            </a:r>
            <a:r>
              <a:rPr lang="en-US" dirty="0"/>
              <a:t>, 2002, vol. 3, pp. 2612–2619.</a:t>
            </a:r>
          </a:p>
          <a:p>
            <a:pPr>
              <a:spcBef>
                <a:spcPts val="0"/>
              </a:spcBef>
            </a:pPr>
            <a:r>
              <a:rPr lang="en-US" dirty="0"/>
              <a:t>[23]	E. Matheson, R. Minto, E. G. G. </a:t>
            </a:r>
            <a:r>
              <a:rPr lang="en-US" dirty="0" err="1"/>
              <a:t>Zampieri</a:t>
            </a:r>
            <a:r>
              <a:rPr lang="en-US" dirty="0"/>
              <a:t>, M. </a:t>
            </a:r>
            <a:r>
              <a:rPr lang="en-US" dirty="0" err="1"/>
              <a:t>Faccio</a:t>
            </a:r>
            <a:r>
              <a:rPr lang="en-US" dirty="0"/>
              <a:t>, and G. Rosati, “Human-robot collaboration in manufacturing applications: A review,” </a:t>
            </a:r>
            <a:r>
              <a:rPr lang="en-US" i="1" dirty="0"/>
              <a:t>Robotics</a:t>
            </a:r>
            <a:r>
              <a:rPr lang="en-US" dirty="0"/>
              <a:t>. 2019, </a:t>
            </a:r>
            <a:r>
              <a:rPr lang="en-US" dirty="0" err="1"/>
              <a:t>doi</a:t>
            </a:r>
            <a:r>
              <a:rPr lang="en-US" dirty="0"/>
              <a:t>: 10.3390/robotics8040100.</a:t>
            </a:r>
          </a:p>
          <a:p>
            <a:pPr>
              <a:spcBef>
                <a:spcPts val="0"/>
              </a:spcBef>
            </a:pPr>
            <a:r>
              <a:rPr lang="en-US" dirty="0"/>
              <a:t>[24]	M. Chen, S. </a:t>
            </a:r>
            <a:r>
              <a:rPr lang="en-US" dirty="0" err="1"/>
              <a:t>Nikolaidis</a:t>
            </a:r>
            <a:r>
              <a:rPr lang="en-US" dirty="0"/>
              <a:t>, H. Soh, D. Hsu, and S. </a:t>
            </a:r>
            <a:r>
              <a:rPr lang="en-US" dirty="0" err="1"/>
              <a:t>Srinivasa</a:t>
            </a:r>
            <a:r>
              <a:rPr lang="en-US" dirty="0"/>
              <a:t>, “Planning with Trust for Human-Robot Collaboration,” 2018, </a:t>
            </a:r>
            <a:r>
              <a:rPr lang="en-US" dirty="0" err="1"/>
              <a:t>doi</a:t>
            </a:r>
            <a:r>
              <a:rPr lang="en-US" dirty="0"/>
              <a:t>: 10.1145/3171221.3171264.</a:t>
            </a:r>
          </a:p>
          <a:p>
            <a:pPr>
              <a:spcBef>
                <a:spcPts val="0"/>
              </a:spcBef>
            </a:pPr>
            <a:r>
              <a:rPr lang="en-US" dirty="0"/>
              <a:t>[25]	B. D. Argall, S. </a:t>
            </a:r>
            <a:r>
              <a:rPr lang="en-US" dirty="0" err="1"/>
              <a:t>Chernova</a:t>
            </a:r>
            <a:r>
              <a:rPr lang="en-US" dirty="0"/>
              <a:t>, M. Veloso, and B. Browning, “A survey of robot learning from demonstration,” </a:t>
            </a:r>
            <a:r>
              <a:rPr lang="en-US" i="1" dirty="0"/>
              <a:t>Rob. </a:t>
            </a:r>
            <a:r>
              <a:rPr lang="en-US" i="1" dirty="0" err="1"/>
              <a:t>Auton</a:t>
            </a:r>
            <a:r>
              <a:rPr lang="en-US" i="1" dirty="0"/>
              <a:t>. Syst.</a:t>
            </a:r>
            <a:r>
              <a:rPr lang="en-US" dirty="0"/>
              <a:t>, 2009, </a:t>
            </a:r>
            <a:r>
              <a:rPr lang="en-US" dirty="0" err="1"/>
              <a:t>doi</a:t>
            </a:r>
            <a:r>
              <a:rPr lang="en-US" dirty="0"/>
              <a:t>: 10.1016/j.robot.2008.10.024.</a:t>
            </a:r>
          </a:p>
          <a:p>
            <a:pPr>
              <a:spcBef>
                <a:spcPts val="0"/>
              </a:spcBef>
            </a:pPr>
            <a:r>
              <a:rPr lang="en-US" dirty="0"/>
              <a:t>[26]	J. P. </a:t>
            </a:r>
            <a:r>
              <a:rPr lang="en-US" dirty="0" err="1"/>
              <a:t>Vasconez</a:t>
            </a:r>
            <a:r>
              <a:rPr lang="en-US" dirty="0"/>
              <a:t>, G. A. Kantor, and F. A. </a:t>
            </a:r>
            <a:r>
              <a:rPr lang="en-US" dirty="0" err="1"/>
              <a:t>Auat</a:t>
            </a:r>
            <a:r>
              <a:rPr lang="en-US" dirty="0"/>
              <a:t> </a:t>
            </a:r>
            <a:r>
              <a:rPr lang="en-US" dirty="0" err="1"/>
              <a:t>Cheein</a:t>
            </a:r>
            <a:r>
              <a:rPr lang="en-US" dirty="0"/>
              <a:t>, “Human–robot interaction in agriculture: A survey and current challenges,” </a:t>
            </a:r>
            <a:r>
              <a:rPr lang="en-US" i="1" dirty="0"/>
              <a:t>Biosystems Engineering</a:t>
            </a:r>
            <a:r>
              <a:rPr lang="en-US" dirty="0"/>
              <a:t>. 2019, </a:t>
            </a:r>
            <a:r>
              <a:rPr lang="en-US" dirty="0" err="1"/>
              <a:t>doi</a:t>
            </a:r>
            <a:r>
              <a:rPr lang="en-US" dirty="0"/>
              <a:t>: 10.1016/j.biosystemseng.2018.12.005.</a:t>
            </a:r>
          </a:p>
          <a:p>
            <a:pPr>
              <a:spcBef>
                <a:spcPts val="0"/>
              </a:spcBef>
            </a:pPr>
            <a:r>
              <a:rPr lang="en-US" dirty="0"/>
              <a:t>[27]	“SAE International Releases Updated Visual Chart for Its ‘Levels of Driving Automation’ Standard for Self-Driving Vehicles,” </a:t>
            </a:r>
            <a:r>
              <a:rPr lang="en-US" i="1" dirty="0"/>
              <a:t>SAE</a:t>
            </a:r>
            <a:r>
              <a:rPr lang="en-US" dirty="0"/>
              <a:t>, 2018. https://</a:t>
            </a:r>
            <a:r>
              <a:rPr lang="en-US" dirty="0" err="1"/>
              <a:t>www.sae.org</a:t>
            </a:r>
            <a:r>
              <a:rPr lang="en-US" dirty="0"/>
              <a:t>/news/press-room/2018/12/sae-international-releases-updated-visual-chart-for-its-“levels-of-driving-automation”-standard-for-self-driving-vehicles.</a:t>
            </a:r>
          </a:p>
          <a:p>
            <a:pPr>
              <a:spcBef>
                <a:spcPts val="0"/>
              </a:spcBef>
            </a:pPr>
            <a:r>
              <a:rPr lang="en-US" dirty="0"/>
              <a:t>[28]	R. Beard </a:t>
            </a:r>
            <a:r>
              <a:rPr lang="en-US" i="1" dirty="0"/>
              <a:t>et al.</a:t>
            </a:r>
            <a:r>
              <a:rPr lang="en-US" dirty="0"/>
              <a:t>, “Autonomous vehicle technologies for small fixed-wing UAVs,” </a:t>
            </a:r>
            <a:r>
              <a:rPr lang="en-US" i="1" dirty="0"/>
              <a:t>J. </a:t>
            </a:r>
            <a:r>
              <a:rPr lang="en-US" i="1" dirty="0" err="1"/>
              <a:t>Aerosp</a:t>
            </a:r>
            <a:r>
              <a:rPr lang="en-US" i="1" dirty="0"/>
              <a:t>. </a:t>
            </a:r>
            <a:r>
              <a:rPr lang="en-US" i="1" dirty="0" err="1"/>
              <a:t>Comput</a:t>
            </a:r>
            <a:r>
              <a:rPr lang="en-US" i="1" dirty="0"/>
              <a:t>. Inf. </a:t>
            </a:r>
            <a:r>
              <a:rPr lang="en-US" i="1" dirty="0" err="1"/>
              <a:t>Commun</a:t>
            </a:r>
            <a:r>
              <a:rPr lang="en-US" i="1" dirty="0"/>
              <a:t>.</a:t>
            </a:r>
            <a:r>
              <a:rPr lang="en-US" dirty="0"/>
              <a:t>, vol. 2, no. 1, pp. 92–108, 2005, </a:t>
            </a:r>
            <a:r>
              <a:rPr lang="en-US" dirty="0" err="1"/>
              <a:t>doi</a:t>
            </a:r>
            <a:r>
              <a:rPr lang="en-US" dirty="0"/>
              <a:t>: 10.2514/1.8371.</a:t>
            </a:r>
          </a:p>
          <a:p>
            <a:pPr>
              <a:spcBef>
                <a:spcPts val="0"/>
              </a:spcBef>
            </a:pPr>
            <a:r>
              <a:rPr lang="en-US" dirty="0"/>
              <a:t>[29]	“On the Road to Full Autonomy: Self-Driving Cars Will Rely on AI and Innovative Memory,” </a:t>
            </a:r>
            <a:r>
              <a:rPr lang="en-US" i="1" dirty="0"/>
              <a:t>Micron Lettered in White</a:t>
            </a:r>
            <a:r>
              <a:rPr lang="en-US" dirty="0"/>
              <a:t>. .</a:t>
            </a:r>
          </a:p>
          <a:p>
            <a:pPr>
              <a:spcBef>
                <a:spcPts val="0"/>
              </a:spcBef>
            </a:pPr>
            <a:r>
              <a:rPr lang="en-US" dirty="0"/>
              <a:t>[30]	A. Pandey, M. </a:t>
            </a:r>
            <a:r>
              <a:rPr lang="en-US" dirty="0" err="1"/>
              <a:t>Puri</a:t>
            </a:r>
            <a:r>
              <a:rPr lang="en-US" dirty="0"/>
              <a:t>, and A. </a:t>
            </a:r>
            <a:r>
              <a:rPr lang="en-US" dirty="0" err="1"/>
              <a:t>Varde</a:t>
            </a:r>
            <a:r>
              <a:rPr lang="en-US" dirty="0"/>
              <a:t>, “Object detection with neural models, deep learning and common sense to aid smart mobility,” 2018, </a:t>
            </a:r>
            <a:r>
              <a:rPr lang="en-US" dirty="0" err="1"/>
              <a:t>doi</a:t>
            </a:r>
            <a:r>
              <a:rPr lang="en-US" dirty="0"/>
              <a:t>: 10.1109/ICTAI.2018.00134.</a:t>
            </a:r>
          </a:p>
          <a:p>
            <a:pPr>
              <a:spcBef>
                <a:spcPts val="0"/>
              </a:spcBef>
            </a:pPr>
            <a:r>
              <a:rPr lang="en-US" dirty="0"/>
              <a:t>[31]	P. Persaud, A. S. </a:t>
            </a:r>
            <a:r>
              <a:rPr lang="en-US" dirty="0" err="1"/>
              <a:t>Varde</a:t>
            </a:r>
            <a:r>
              <a:rPr lang="en-US" dirty="0"/>
              <a:t>, and S. </a:t>
            </a:r>
            <a:r>
              <a:rPr lang="en-US" dirty="0" err="1"/>
              <a:t>Robila</a:t>
            </a:r>
            <a:r>
              <a:rPr lang="en-US" dirty="0"/>
              <a:t>, “Enhancing autonomous vehicles with commonsense: Smart mobility in smart cities,” 2018, </a:t>
            </a:r>
            <a:r>
              <a:rPr lang="en-US" dirty="0" err="1"/>
              <a:t>doi</a:t>
            </a:r>
            <a:r>
              <a:rPr lang="en-US" dirty="0"/>
              <a:t>: 10.1109/ICTAI.2017.00155.</a:t>
            </a:r>
          </a:p>
          <a:p>
            <a:pPr>
              <a:spcBef>
                <a:spcPts val="0"/>
              </a:spcBef>
            </a:pPr>
            <a:r>
              <a:rPr lang="en-US" dirty="0"/>
              <a:t>[32]	U. E. </a:t>
            </a:r>
            <a:r>
              <a:rPr lang="en-US" dirty="0" err="1"/>
              <a:t>Manawadu</a:t>
            </a:r>
            <a:r>
              <a:rPr lang="en-US" dirty="0"/>
              <a:t>, M. </a:t>
            </a:r>
            <a:r>
              <a:rPr lang="en-US" dirty="0" err="1"/>
              <a:t>Kamezaki</a:t>
            </a:r>
            <a:r>
              <a:rPr lang="en-US" dirty="0"/>
              <a:t>, M. Ishikawa, T. Kawano, and S. Sugano, “A hand gesture based driver-vehicle interface to control lateral and longitudinal motions of an autonomous vehicle,” in </a:t>
            </a:r>
            <a:r>
              <a:rPr lang="en-US" i="1" dirty="0"/>
              <a:t>2016 IEEE International Conference on Systems, Man, and Cybernetics, SMC 2016 - Conference Proceedings</a:t>
            </a:r>
            <a:r>
              <a:rPr lang="en-US" dirty="0"/>
              <a:t>, 2017, pp. 1785–1790, </a:t>
            </a:r>
            <a:r>
              <a:rPr lang="en-US" dirty="0" err="1"/>
              <a:t>doi</a:t>
            </a:r>
            <a:r>
              <a:rPr lang="en-US" dirty="0"/>
              <a:t>: 10.1109/SMC.2016.7844497.</a:t>
            </a:r>
          </a:p>
          <a:p>
            <a:pPr>
              <a:spcBef>
                <a:spcPts val="0"/>
              </a:spcBef>
            </a:pPr>
            <a:r>
              <a:rPr lang="en-US" dirty="0"/>
              <a:t>[33]	F. Tao, Q. Qi, A. Liu, and A. </a:t>
            </a:r>
            <a:r>
              <a:rPr lang="en-US" dirty="0" err="1"/>
              <a:t>Kusiak</a:t>
            </a:r>
            <a:r>
              <a:rPr lang="en-US" dirty="0"/>
              <a:t>, “Data-driven smart manufacturing,” </a:t>
            </a:r>
            <a:r>
              <a:rPr lang="en-US" i="1" dirty="0"/>
              <a:t>J. Manuf. Syst.</a:t>
            </a:r>
            <a:r>
              <a:rPr lang="en-US" dirty="0"/>
              <a:t>, 2018, </a:t>
            </a:r>
            <a:r>
              <a:rPr lang="en-US" dirty="0" err="1"/>
              <a:t>doi</a:t>
            </a:r>
            <a:r>
              <a:rPr lang="en-US" dirty="0"/>
              <a:t>: 10.1016/j.jmsy.2018.01.006.</a:t>
            </a:r>
          </a:p>
          <a:p>
            <a:pPr>
              <a:spcBef>
                <a:spcPts val="0"/>
              </a:spcBef>
            </a:pPr>
            <a:r>
              <a:rPr lang="en-US" dirty="0"/>
              <a:t>[34]	P. O’Donovan, K. Leahy, K. </a:t>
            </a:r>
            <a:r>
              <a:rPr lang="en-US" dirty="0" err="1"/>
              <a:t>Bruton</a:t>
            </a:r>
            <a:r>
              <a:rPr lang="en-US" dirty="0"/>
              <a:t>, and D. T. J. O’Sullivan, “An industrial big data pipeline for data-driven analytics maintenance applications in large-scale smart manufacturing facilities,” </a:t>
            </a:r>
            <a:r>
              <a:rPr lang="en-US" i="1" dirty="0"/>
              <a:t>J. Big Data</a:t>
            </a:r>
            <a:r>
              <a:rPr lang="en-US" dirty="0"/>
              <a:t>, 2015, </a:t>
            </a:r>
            <a:r>
              <a:rPr lang="en-US" dirty="0" err="1"/>
              <a:t>doi</a:t>
            </a:r>
            <a:r>
              <a:rPr lang="en-US" dirty="0"/>
              <a:t>: 10.1186/s40537-015-0034-z.</a:t>
            </a:r>
          </a:p>
          <a:p>
            <a:pPr>
              <a:spcBef>
                <a:spcPts val="0"/>
              </a:spcBef>
            </a:pPr>
            <a:endParaRPr lang="en-US" sz="800" dirty="0"/>
          </a:p>
        </p:txBody>
      </p:sp>
      <p:sp>
        <p:nvSpPr>
          <p:cNvPr id="4" name="Slide Number Placeholder 3">
            <a:extLst>
              <a:ext uri="{FF2B5EF4-FFF2-40B4-BE49-F238E27FC236}">
                <a16:creationId xmlns:a16="http://schemas.microsoft.com/office/drawing/2014/main" id="{E57CE27D-8490-024E-9969-7854A4AD3439}"/>
              </a:ext>
            </a:extLst>
          </p:cNvPr>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1811698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1D1D-BAB6-AA4A-BB2A-5B7975193CC3}"/>
              </a:ext>
            </a:extLst>
          </p:cNvPr>
          <p:cNvSpPr>
            <a:spLocks noGrp="1"/>
          </p:cNvSpPr>
          <p:nvPr>
            <p:ph type="title"/>
          </p:nvPr>
        </p:nvSpPr>
        <p:spPr/>
        <p:txBody>
          <a:bodyPr/>
          <a:lstStyle/>
          <a:p>
            <a:r>
              <a:rPr lang="en-US" dirty="0"/>
              <a:t>Image Citations</a:t>
            </a:r>
          </a:p>
        </p:txBody>
      </p:sp>
      <p:sp>
        <p:nvSpPr>
          <p:cNvPr id="3" name="Content Placeholder 2">
            <a:extLst>
              <a:ext uri="{FF2B5EF4-FFF2-40B4-BE49-F238E27FC236}">
                <a16:creationId xmlns:a16="http://schemas.microsoft.com/office/drawing/2014/main" id="{3AFFF673-6B1D-3042-8E1E-41EA4552CD92}"/>
              </a:ext>
            </a:extLst>
          </p:cNvPr>
          <p:cNvSpPr>
            <a:spLocks noGrp="1"/>
          </p:cNvSpPr>
          <p:nvPr>
            <p:ph idx="1"/>
          </p:nvPr>
        </p:nvSpPr>
        <p:spPr/>
        <p:txBody>
          <a:bodyPr>
            <a:normAutofit fontScale="92500" lnSpcReduction="20000"/>
          </a:bodyPr>
          <a:lstStyle/>
          <a:p>
            <a:pPr marL="457200" indent="-457200">
              <a:buFont typeface="+mj-lt"/>
              <a:buAutoNum type="arabicPeriod"/>
            </a:pPr>
            <a:r>
              <a:rPr lang="en-US" dirty="0">
                <a:hlinkClick r:id="rId2"/>
              </a:rPr>
              <a:t>https://www.publicdomainpictures.net/en/view-image.php?image=178673&amp;picture=stormy-sky</a:t>
            </a:r>
            <a:endParaRPr lang="en-US" dirty="0"/>
          </a:p>
          <a:p>
            <a:pPr marL="457200" indent="-457200">
              <a:buFont typeface="+mj-lt"/>
              <a:buAutoNum type="arabicPeriod"/>
            </a:pPr>
            <a:r>
              <a:rPr lang="en-US" dirty="0">
                <a:hlinkClick r:id="rId3"/>
              </a:rPr>
              <a:t>https://www.universal-robots.com/blog/know-your-machine-industrial-robots-vs-cobots/</a:t>
            </a:r>
            <a:endParaRPr lang="en-US" dirty="0"/>
          </a:p>
          <a:p>
            <a:pPr marL="457200" indent="-457200">
              <a:buFont typeface="+mj-lt"/>
              <a:buAutoNum type="arabicPeriod"/>
            </a:pPr>
            <a:r>
              <a:rPr lang="en-US" dirty="0">
                <a:hlinkClick r:id="rId4"/>
              </a:rPr>
              <a:t>https://www.assemblymag.com/articles/91862-human-robot-collaboration-comes-of-age</a:t>
            </a:r>
            <a:endParaRPr lang="en-US" dirty="0"/>
          </a:p>
          <a:p>
            <a:pPr marL="457200" indent="-457200">
              <a:buFont typeface="+mj-lt"/>
              <a:buAutoNum type="arabicPeriod"/>
            </a:pPr>
            <a:r>
              <a:rPr lang="en-US" dirty="0">
                <a:hlinkClick r:id="rId5"/>
              </a:rPr>
              <a:t>http://web.eecs.utk.edu/~leparker/publications/ICRA02_Guo.pdf</a:t>
            </a:r>
            <a:endParaRPr lang="en-US" dirty="0"/>
          </a:p>
          <a:p>
            <a:pPr marL="457200" indent="-457200">
              <a:buFont typeface="+mj-lt"/>
              <a:buAutoNum type="arabicPeriod"/>
            </a:pPr>
            <a:r>
              <a:rPr lang="en-US" dirty="0">
                <a:hlinkClick r:id="rId6"/>
              </a:rPr>
              <a:t>https://www.i-scoop.eu/industry-4-0/manufacturing-industry/</a:t>
            </a:r>
            <a:endParaRPr lang="en-US" dirty="0"/>
          </a:p>
          <a:p>
            <a:pPr marL="0" indent="0">
              <a:buNone/>
            </a:pPr>
            <a:endParaRPr lang="en-US" dirty="0"/>
          </a:p>
          <a:p>
            <a:pPr marL="0" indent="0">
              <a:buNone/>
            </a:pPr>
            <a:endParaRPr lang="en-US" dirty="0"/>
          </a:p>
          <a:p>
            <a:pPr marL="0" indent="0">
              <a:buNone/>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AEF3D8F0-5808-694E-B809-E8FDAEA90635}"/>
              </a:ext>
            </a:extLst>
          </p:cNvPr>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4072907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B7A6-13CA-054C-8789-410DC81F41CE}"/>
              </a:ext>
            </a:extLst>
          </p:cNvPr>
          <p:cNvSpPr>
            <a:spLocks noGrp="1"/>
          </p:cNvSpPr>
          <p:nvPr>
            <p:ph type="title"/>
          </p:nvPr>
        </p:nvSpPr>
        <p:spPr/>
        <p:txBody>
          <a:bodyPr/>
          <a:lstStyle/>
          <a:p>
            <a:r>
              <a:rPr lang="en-US" dirty="0"/>
              <a:t>Commonsense Knowledge Basics</a:t>
            </a:r>
          </a:p>
        </p:txBody>
      </p:sp>
      <p:sp>
        <p:nvSpPr>
          <p:cNvPr id="3" name="Content Placeholder 2">
            <a:extLst>
              <a:ext uri="{FF2B5EF4-FFF2-40B4-BE49-F238E27FC236}">
                <a16:creationId xmlns:a16="http://schemas.microsoft.com/office/drawing/2014/main" id="{0B7CD29E-E79F-D245-90E5-B55E299C8369}"/>
              </a:ext>
            </a:extLst>
          </p:cNvPr>
          <p:cNvSpPr>
            <a:spLocks noGrp="1"/>
          </p:cNvSpPr>
          <p:nvPr>
            <p:ph idx="1"/>
          </p:nvPr>
        </p:nvSpPr>
        <p:spPr>
          <a:xfrm>
            <a:off x="1141412" y="2249487"/>
            <a:ext cx="6197851" cy="3541714"/>
          </a:xfrm>
        </p:spPr>
        <p:txBody>
          <a:bodyPr/>
          <a:lstStyle/>
          <a:p>
            <a:r>
              <a:rPr lang="en-US" dirty="0"/>
              <a:t>Commonsense knowledge focuses on real-world entities, their connections and how they interact.</a:t>
            </a:r>
          </a:p>
          <a:p>
            <a:r>
              <a:rPr lang="en-US" dirty="0"/>
              <a:t>Humans naturally use commonsense knowledge.</a:t>
            </a:r>
          </a:p>
          <a:p>
            <a:r>
              <a:rPr lang="en-US" dirty="0"/>
              <a:t>Robots are much better with factual knowledge.</a:t>
            </a:r>
          </a:p>
          <a:p>
            <a:r>
              <a:rPr lang="en-US" dirty="0"/>
              <a:t>Robots need to be programmed to use commonsense knowledge.</a:t>
            </a:r>
          </a:p>
        </p:txBody>
      </p:sp>
      <p:sp>
        <p:nvSpPr>
          <p:cNvPr id="4" name="Slide Number Placeholder 3">
            <a:extLst>
              <a:ext uri="{FF2B5EF4-FFF2-40B4-BE49-F238E27FC236}">
                <a16:creationId xmlns:a16="http://schemas.microsoft.com/office/drawing/2014/main" id="{D6009C6C-B231-1B43-BA17-53E9E0C915F0}"/>
              </a:ext>
            </a:extLst>
          </p:cNvPr>
          <p:cNvSpPr>
            <a:spLocks noGrp="1"/>
          </p:cNvSpPr>
          <p:nvPr>
            <p:ph type="sldNum" sz="quarter" idx="12"/>
          </p:nvPr>
        </p:nvSpPr>
        <p:spPr/>
        <p:txBody>
          <a:bodyPr/>
          <a:lstStyle/>
          <a:p>
            <a:fld id="{6D22F896-40B5-4ADD-8801-0D06FADFA095}" type="slidenum">
              <a:rPr lang="en-US" smtClean="0"/>
              <a:t>5</a:t>
            </a:fld>
            <a:endParaRPr lang="en-US" dirty="0"/>
          </a:p>
        </p:txBody>
      </p:sp>
      <p:pic>
        <p:nvPicPr>
          <p:cNvPr id="6" name="Picture 5">
            <a:extLst>
              <a:ext uri="{FF2B5EF4-FFF2-40B4-BE49-F238E27FC236}">
                <a16:creationId xmlns:a16="http://schemas.microsoft.com/office/drawing/2014/main" id="{1B560254-A0C7-044D-9F69-E3A13438C151}"/>
              </a:ext>
            </a:extLst>
          </p:cNvPr>
          <p:cNvPicPr>
            <a:picLocks noChangeAspect="1"/>
          </p:cNvPicPr>
          <p:nvPr/>
        </p:nvPicPr>
        <p:blipFill>
          <a:blip r:embed="rId2"/>
          <a:stretch>
            <a:fillRect/>
          </a:stretch>
        </p:blipFill>
        <p:spPr>
          <a:xfrm>
            <a:off x="7589295" y="2312047"/>
            <a:ext cx="4145505" cy="2763670"/>
          </a:xfrm>
          <a:prstGeom prst="rect">
            <a:avLst/>
          </a:prstGeom>
        </p:spPr>
      </p:pic>
      <p:sp>
        <p:nvSpPr>
          <p:cNvPr id="7" name="Rectangle 6">
            <a:extLst>
              <a:ext uri="{FF2B5EF4-FFF2-40B4-BE49-F238E27FC236}">
                <a16:creationId xmlns:a16="http://schemas.microsoft.com/office/drawing/2014/main" id="{7CB9A25A-B839-9C47-8267-48CDD7C8FC8D}"/>
              </a:ext>
            </a:extLst>
          </p:cNvPr>
          <p:cNvSpPr/>
          <p:nvPr/>
        </p:nvSpPr>
        <p:spPr>
          <a:xfrm>
            <a:off x="7542521" y="5283109"/>
            <a:ext cx="3940757" cy="923330"/>
          </a:xfrm>
          <a:prstGeom prst="rect">
            <a:avLst/>
          </a:prstGeom>
        </p:spPr>
        <p:txBody>
          <a:bodyPr wrap="square">
            <a:spAutoFit/>
          </a:bodyPr>
          <a:lstStyle/>
          <a:p>
            <a:r>
              <a:rPr lang="en-US" dirty="0"/>
              <a:t>An example of commonsense knowledge is that a stormy sky clearly indicates rain. [1]</a:t>
            </a:r>
          </a:p>
        </p:txBody>
      </p:sp>
    </p:spTree>
    <p:extLst>
      <p:ext uri="{BB962C8B-B14F-4D97-AF65-F5344CB8AC3E}">
        <p14:creationId xmlns:p14="http://schemas.microsoft.com/office/powerpoint/2010/main" val="2800843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B7A6-13CA-054C-8789-410DC81F41CE}"/>
              </a:ext>
            </a:extLst>
          </p:cNvPr>
          <p:cNvSpPr>
            <a:spLocks noGrp="1"/>
          </p:cNvSpPr>
          <p:nvPr>
            <p:ph type="title"/>
          </p:nvPr>
        </p:nvSpPr>
        <p:spPr/>
        <p:txBody>
          <a:bodyPr/>
          <a:lstStyle/>
          <a:p>
            <a:r>
              <a:rPr lang="en-US" dirty="0"/>
              <a:t>Commonsense Knowledge Bases</a:t>
            </a:r>
          </a:p>
        </p:txBody>
      </p:sp>
      <p:sp>
        <p:nvSpPr>
          <p:cNvPr id="3" name="Content Placeholder 2">
            <a:extLst>
              <a:ext uri="{FF2B5EF4-FFF2-40B4-BE49-F238E27FC236}">
                <a16:creationId xmlns:a16="http://schemas.microsoft.com/office/drawing/2014/main" id="{0B7CD29E-E79F-D245-90E5-B55E299C8369}"/>
              </a:ext>
            </a:extLst>
          </p:cNvPr>
          <p:cNvSpPr>
            <a:spLocks noGrp="1"/>
          </p:cNvSpPr>
          <p:nvPr>
            <p:ph idx="1"/>
          </p:nvPr>
        </p:nvSpPr>
        <p:spPr>
          <a:xfrm>
            <a:off x="1141413" y="2249487"/>
            <a:ext cx="6068684" cy="3541714"/>
          </a:xfrm>
        </p:spPr>
        <p:txBody>
          <a:bodyPr/>
          <a:lstStyle/>
          <a:p>
            <a:r>
              <a:rPr lang="en-US" dirty="0"/>
              <a:t>YAGO- Utilizes multiple sources effectively.</a:t>
            </a:r>
          </a:p>
          <a:p>
            <a:r>
              <a:rPr lang="en-US" dirty="0"/>
              <a:t>DBPEDIA- Effectively queries Wikipedia.</a:t>
            </a:r>
          </a:p>
          <a:p>
            <a:r>
              <a:rPr lang="en-US" dirty="0" err="1"/>
              <a:t>ConceptNet</a:t>
            </a:r>
            <a:r>
              <a:rPr lang="en-US" dirty="0"/>
              <a:t>- Connects important concepts.</a:t>
            </a:r>
          </a:p>
          <a:p>
            <a:r>
              <a:rPr lang="en-US" dirty="0" err="1"/>
              <a:t>WebChild</a:t>
            </a:r>
            <a:r>
              <a:rPr lang="en-US" dirty="0"/>
              <a:t>- Stores, concepts, properties and relationships.</a:t>
            </a:r>
          </a:p>
        </p:txBody>
      </p:sp>
      <p:sp>
        <p:nvSpPr>
          <p:cNvPr id="4" name="Slide Number Placeholder 3">
            <a:extLst>
              <a:ext uri="{FF2B5EF4-FFF2-40B4-BE49-F238E27FC236}">
                <a16:creationId xmlns:a16="http://schemas.microsoft.com/office/drawing/2014/main" id="{93D104D0-944E-2E44-B3B4-591E6C684B22}"/>
              </a:ext>
            </a:extLst>
          </p:cNvPr>
          <p:cNvSpPr>
            <a:spLocks noGrp="1"/>
          </p:cNvSpPr>
          <p:nvPr>
            <p:ph type="sldNum" sz="quarter" idx="12"/>
          </p:nvPr>
        </p:nvSpPr>
        <p:spPr/>
        <p:txBody>
          <a:bodyPr/>
          <a:lstStyle/>
          <a:p>
            <a:fld id="{6D22F896-40B5-4ADD-8801-0D06FADFA095}" type="slidenum">
              <a:rPr lang="en-US" smtClean="0"/>
              <a:t>6</a:t>
            </a:fld>
            <a:endParaRPr lang="en-US" dirty="0"/>
          </a:p>
        </p:txBody>
      </p:sp>
      <p:pic>
        <p:nvPicPr>
          <p:cNvPr id="5" name="Picture 4">
            <a:extLst>
              <a:ext uri="{FF2B5EF4-FFF2-40B4-BE49-F238E27FC236}">
                <a16:creationId xmlns:a16="http://schemas.microsoft.com/office/drawing/2014/main" id="{086D6529-1C29-AA49-B881-338FE850704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3232" y="2249487"/>
            <a:ext cx="4250396" cy="2816499"/>
          </a:xfrm>
          <a:prstGeom prst="rect">
            <a:avLst/>
          </a:prstGeom>
          <a:noFill/>
          <a:ln>
            <a:noFill/>
          </a:ln>
        </p:spPr>
      </p:pic>
    </p:spTree>
    <p:extLst>
      <p:ext uri="{BB962C8B-B14F-4D97-AF65-F5344CB8AC3E}">
        <p14:creationId xmlns:p14="http://schemas.microsoft.com/office/powerpoint/2010/main" val="2562140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FD60-3B17-6249-A44F-29DE2766F128}"/>
              </a:ext>
            </a:extLst>
          </p:cNvPr>
          <p:cNvSpPr>
            <a:spLocks noGrp="1"/>
          </p:cNvSpPr>
          <p:nvPr>
            <p:ph type="title"/>
          </p:nvPr>
        </p:nvSpPr>
        <p:spPr/>
        <p:txBody>
          <a:bodyPr/>
          <a:lstStyle/>
          <a:p>
            <a:r>
              <a:rPr lang="en-US" dirty="0"/>
              <a:t>Collaborative robots vs Traditional robots</a:t>
            </a:r>
          </a:p>
        </p:txBody>
      </p:sp>
      <p:sp>
        <p:nvSpPr>
          <p:cNvPr id="3" name="Content Placeholder 2">
            <a:extLst>
              <a:ext uri="{FF2B5EF4-FFF2-40B4-BE49-F238E27FC236}">
                <a16:creationId xmlns:a16="http://schemas.microsoft.com/office/drawing/2014/main" id="{8453305A-8A51-DD42-B44C-696C217C8928}"/>
              </a:ext>
            </a:extLst>
          </p:cNvPr>
          <p:cNvSpPr>
            <a:spLocks noGrp="1"/>
          </p:cNvSpPr>
          <p:nvPr>
            <p:ph idx="1"/>
          </p:nvPr>
        </p:nvSpPr>
        <p:spPr/>
        <p:txBody>
          <a:bodyPr/>
          <a:lstStyle/>
          <a:p>
            <a:r>
              <a:rPr lang="en-US" dirty="0"/>
              <a:t>Less guarding and extra equipment required.</a:t>
            </a:r>
          </a:p>
          <a:p>
            <a:r>
              <a:rPr lang="en-US" dirty="0"/>
              <a:t>Support human strengths</a:t>
            </a:r>
          </a:p>
          <a:p>
            <a:r>
              <a:rPr lang="en-US" dirty="0"/>
              <a:t>Work along side humans rather than replacing them.</a:t>
            </a:r>
          </a:p>
        </p:txBody>
      </p:sp>
      <p:sp>
        <p:nvSpPr>
          <p:cNvPr id="4" name="Slide Number Placeholder 3">
            <a:extLst>
              <a:ext uri="{FF2B5EF4-FFF2-40B4-BE49-F238E27FC236}">
                <a16:creationId xmlns:a16="http://schemas.microsoft.com/office/drawing/2014/main" id="{6ABC524E-360D-1E40-8189-FE22D1E27FD9}"/>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6" name="Picture 5">
            <a:extLst>
              <a:ext uri="{FF2B5EF4-FFF2-40B4-BE49-F238E27FC236}">
                <a16:creationId xmlns:a16="http://schemas.microsoft.com/office/drawing/2014/main" id="{100910A8-E51D-A54B-9562-D1814F9F3BCA}"/>
              </a:ext>
            </a:extLst>
          </p:cNvPr>
          <p:cNvPicPr>
            <a:picLocks noChangeAspect="1"/>
          </p:cNvPicPr>
          <p:nvPr/>
        </p:nvPicPr>
        <p:blipFill>
          <a:blip r:embed="rId2"/>
          <a:stretch>
            <a:fillRect/>
          </a:stretch>
        </p:blipFill>
        <p:spPr>
          <a:xfrm>
            <a:off x="1141412" y="4066017"/>
            <a:ext cx="7425072" cy="1999819"/>
          </a:xfrm>
          <a:prstGeom prst="rect">
            <a:avLst/>
          </a:prstGeom>
        </p:spPr>
      </p:pic>
      <p:sp>
        <p:nvSpPr>
          <p:cNvPr id="7" name="TextBox 6">
            <a:extLst>
              <a:ext uri="{FF2B5EF4-FFF2-40B4-BE49-F238E27FC236}">
                <a16:creationId xmlns:a16="http://schemas.microsoft.com/office/drawing/2014/main" id="{A5FC4FB4-4A63-0A4E-8E04-AD602BFB031D}"/>
              </a:ext>
            </a:extLst>
          </p:cNvPr>
          <p:cNvSpPr txBox="1"/>
          <p:nvPr/>
        </p:nvSpPr>
        <p:spPr>
          <a:xfrm>
            <a:off x="1141412" y="6260262"/>
            <a:ext cx="5372946" cy="369332"/>
          </a:xfrm>
          <a:prstGeom prst="rect">
            <a:avLst/>
          </a:prstGeom>
          <a:noFill/>
        </p:spPr>
        <p:txBody>
          <a:bodyPr wrap="none" rtlCol="0">
            <a:spAutoFit/>
          </a:bodyPr>
          <a:lstStyle/>
          <a:p>
            <a:r>
              <a:rPr lang="en-US" dirty="0"/>
              <a:t>Traditional Robot(left) and Collaborative Robot(right) [2]</a:t>
            </a:r>
          </a:p>
        </p:txBody>
      </p:sp>
    </p:spTree>
    <p:extLst>
      <p:ext uri="{BB962C8B-B14F-4D97-AF65-F5344CB8AC3E}">
        <p14:creationId xmlns:p14="http://schemas.microsoft.com/office/powerpoint/2010/main" val="3045307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7E7C-B4CB-8B40-8CE8-EFA62924E312}"/>
              </a:ext>
            </a:extLst>
          </p:cNvPr>
          <p:cNvSpPr>
            <a:spLocks noGrp="1"/>
          </p:cNvSpPr>
          <p:nvPr>
            <p:ph type="title"/>
          </p:nvPr>
        </p:nvSpPr>
        <p:spPr/>
        <p:txBody>
          <a:bodyPr/>
          <a:lstStyle/>
          <a:p>
            <a:r>
              <a:rPr lang="en-US" dirty="0"/>
              <a:t>Types of HRC</a:t>
            </a:r>
          </a:p>
        </p:txBody>
      </p:sp>
      <p:sp>
        <p:nvSpPr>
          <p:cNvPr id="3" name="Content Placeholder 2">
            <a:extLst>
              <a:ext uri="{FF2B5EF4-FFF2-40B4-BE49-F238E27FC236}">
                <a16:creationId xmlns:a16="http://schemas.microsoft.com/office/drawing/2014/main" id="{B2802CFA-C686-FD49-8CB9-67D80634DE16}"/>
              </a:ext>
            </a:extLst>
          </p:cNvPr>
          <p:cNvSpPr>
            <a:spLocks noGrp="1"/>
          </p:cNvSpPr>
          <p:nvPr>
            <p:ph idx="1"/>
          </p:nvPr>
        </p:nvSpPr>
        <p:spPr/>
        <p:txBody>
          <a:bodyPr/>
          <a:lstStyle/>
          <a:p>
            <a:r>
              <a:rPr lang="en-US" dirty="0"/>
              <a:t>Coexistence</a:t>
            </a:r>
          </a:p>
          <a:p>
            <a:r>
              <a:rPr lang="en-US" dirty="0"/>
              <a:t>Synchronized</a:t>
            </a:r>
          </a:p>
          <a:p>
            <a:r>
              <a:rPr lang="en-US" dirty="0"/>
              <a:t>Cooperation</a:t>
            </a:r>
          </a:p>
          <a:p>
            <a:r>
              <a:rPr lang="en-US" dirty="0"/>
              <a:t>Collaboration</a:t>
            </a:r>
          </a:p>
          <a:p>
            <a:pPr marL="0" indent="0">
              <a:buNone/>
            </a:pPr>
            <a:endParaRPr lang="en-US" dirty="0"/>
          </a:p>
        </p:txBody>
      </p:sp>
      <p:sp>
        <p:nvSpPr>
          <p:cNvPr id="5" name="Slide Number Placeholder 4">
            <a:extLst>
              <a:ext uri="{FF2B5EF4-FFF2-40B4-BE49-F238E27FC236}">
                <a16:creationId xmlns:a16="http://schemas.microsoft.com/office/drawing/2014/main" id="{BBA329C4-4C2B-A74B-98C5-058A38B1AC0D}"/>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7" name="Picture 6">
            <a:extLst>
              <a:ext uri="{FF2B5EF4-FFF2-40B4-BE49-F238E27FC236}">
                <a16:creationId xmlns:a16="http://schemas.microsoft.com/office/drawing/2014/main" id="{E115BB89-B7EB-A84A-AFCE-C1200AE59784}"/>
              </a:ext>
            </a:extLst>
          </p:cNvPr>
          <p:cNvPicPr>
            <a:picLocks noChangeAspect="1"/>
          </p:cNvPicPr>
          <p:nvPr/>
        </p:nvPicPr>
        <p:blipFill>
          <a:blip r:embed="rId2"/>
          <a:stretch>
            <a:fillRect/>
          </a:stretch>
        </p:blipFill>
        <p:spPr>
          <a:xfrm>
            <a:off x="5301518" y="2189161"/>
            <a:ext cx="5745892" cy="3447535"/>
          </a:xfrm>
          <a:prstGeom prst="rect">
            <a:avLst/>
          </a:prstGeom>
        </p:spPr>
      </p:pic>
    </p:spTree>
    <p:extLst>
      <p:ext uri="{BB962C8B-B14F-4D97-AF65-F5344CB8AC3E}">
        <p14:creationId xmlns:p14="http://schemas.microsoft.com/office/powerpoint/2010/main" val="2959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61AA7-37F6-1F41-9E7A-E442EAED3186}"/>
              </a:ext>
            </a:extLst>
          </p:cNvPr>
          <p:cNvSpPr>
            <a:spLocks noGrp="1"/>
          </p:cNvSpPr>
          <p:nvPr>
            <p:ph type="title"/>
          </p:nvPr>
        </p:nvSpPr>
        <p:spPr/>
        <p:txBody>
          <a:bodyPr/>
          <a:lstStyle/>
          <a:p>
            <a:r>
              <a:rPr lang="en-US" dirty="0"/>
              <a:t>Benefits of HRC</a:t>
            </a:r>
          </a:p>
        </p:txBody>
      </p:sp>
      <p:sp>
        <p:nvSpPr>
          <p:cNvPr id="3" name="Content Placeholder 2">
            <a:extLst>
              <a:ext uri="{FF2B5EF4-FFF2-40B4-BE49-F238E27FC236}">
                <a16:creationId xmlns:a16="http://schemas.microsoft.com/office/drawing/2014/main" id="{1A1F7EBC-8F20-ED41-A7E5-0B9BB01E7EA7}"/>
              </a:ext>
            </a:extLst>
          </p:cNvPr>
          <p:cNvSpPr>
            <a:spLocks noGrp="1"/>
          </p:cNvSpPr>
          <p:nvPr>
            <p:ph idx="1"/>
          </p:nvPr>
        </p:nvSpPr>
        <p:spPr/>
        <p:txBody>
          <a:bodyPr/>
          <a:lstStyle/>
          <a:p>
            <a:r>
              <a:rPr lang="en-US" dirty="0"/>
              <a:t>Improved safety and productivity</a:t>
            </a:r>
          </a:p>
          <a:p>
            <a:r>
              <a:rPr lang="en-US" dirty="0"/>
              <a:t>Tasks robots handle well</a:t>
            </a:r>
          </a:p>
          <a:p>
            <a:pPr lvl="1"/>
            <a:r>
              <a:rPr lang="en-US" dirty="0"/>
              <a:t>Welding-better results and greater safety</a:t>
            </a:r>
          </a:p>
          <a:p>
            <a:pPr lvl="1"/>
            <a:r>
              <a:rPr lang="en-US" dirty="0"/>
              <a:t>Assembling-greater consistency and less monotonous</a:t>
            </a:r>
          </a:p>
          <a:p>
            <a:pPr lvl="1"/>
            <a:r>
              <a:rPr lang="en-US" dirty="0"/>
              <a:t>Paint spraying-greater consistency and productivity</a:t>
            </a:r>
          </a:p>
        </p:txBody>
      </p:sp>
      <p:sp>
        <p:nvSpPr>
          <p:cNvPr id="4" name="Slide Number Placeholder 3">
            <a:extLst>
              <a:ext uri="{FF2B5EF4-FFF2-40B4-BE49-F238E27FC236}">
                <a16:creationId xmlns:a16="http://schemas.microsoft.com/office/drawing/2014/main" id="{E7E098A7-D8E4-A241-B752-0F92799AF290}"/>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7" name="Picture 6">
            <a:extLst>
              <a:ext uri="{FF2B5EF4-FFF2-40B4-BE49-F238E27FC236}">
                <a16:creationId xmlns:a16="http://schemas.microsoft.com/office/drawing/2014/main" id="{4E902D73-0D6B-674D-A4F6-1DBE59A08DCC}"/>
              </a:ext>
            </a:extLst>
          </p:cNvPr>
          <p:cNvPicPr>
            <a:picLocks noChangeAspect="1"/>
          </p:cNvPicPr>
          <p:nvPr/>
        </p:nvPicPr>
        <p:blipFill>
          <a:blip r:embed="rId2"/>
          <a:stretch>
            <a:fillRect/>
          </a:stretch>
        </p:blipFill>
        <p:spPr>
          <a:xfrm>
            <a:off x="7779436" y="2503488"/>
            <a:ext cx="3898900" cy="2222500"/>
          </a:xfrm>
          <a:prstGeom prst="rect">
            <a:avLst/>
          </a:prstGeom>
        </p:spPr>
      </p:pic>
      <p:sp>
        <p:nvSpPr>
          <p:cNvPr id="8" name="Rectangle 7">
            <a:extLst>
              <a:ext uri="{FF2B5EF4-FFF2-40B4-BE49-F238E27FC236}">
                <a16:creationId xmlns:a16="http://schemas.microsoft.com/office/drawing/2014/main" id="{FCFF473C-214C-5F4C-947D-F0E466640B7D}"/>
              </a:ext>
            </a:extLst>
          </p:cNvPr>
          <p:cNvSpPr/>
          <p:nvPr/>
        </p:nvSpPr>
        <p:spPr>
          <a:xfrm>
            <a:off x="7779436" y="4959944"/>
            <a:ext cx="3898900" cy="369332"/>
          </a:xfrm>
          <a:prstGeom prst="rect">
            <a:avLst/>
          </a:prstGeom>
        </p:spPr>
        <p:txBody>
          <a:bodyPr wrap="square">
            <a:spAutoFit/>
          </a:bodyPr>
          <a:lstStyle/>
          <a:p>
            <a:r>
              <a:rPr lang="en-US" dirty="0"/>
              <a:t>A human and a robot collaborating [3]</a:t>
            </a:r>
          </a:p>
        </p:txBody>
      </p:sp>
    </p:spTree>
    <p:extLst>
      <p:ext uri="{BB962C8B-B14F-4D97-AF65-F5344CB8AC3E}">
        <p14:creationId xmlns:p14="http://schemas.microsoft.com/office/powerpoint/2010/main" val="1936881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2820</TotalTime>
  <Words>3360</Words>
  <Application>Microsoft Macintosh PowerPoint</Application>
  <PresentationFormat>Widescreen</PresentationFormat>
  <Paragraphs>254</Paragraphs>
  <Slides>42</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MS Gothic</vt:lpstr>
      <vt:lpstr>Arial</vt:lpstr>
      <vt:lpstr>Calibri</vt:lpstr>
      <vt:lpstr>Cambria Math</vt:lpstr>
      <vt:lpstr>Times New Roman</vt:lpstr>
      <vt:lpstr>Trebuchet MS</vt:lpstr>
      <vt:lpstr>Tw Cen MT</vt:lpstr>
      <vt:lpstr>Circuit</vt:lpstr>
      <vt:lpstr>Human-Robot Collaboration using Commonsense Knowledge in Smart Manufacturing Contexts</vt:lpstr>
      <vt:lpstr>Introduction</vt:lpstr>
      <vt:lpstr>Background and motivation</vt:lpstr>
      <vt:lpstr>Contributions of this study</vt:lpstr>
      <vt:lpstr>Commonsense Knowledge Basics</vt:lpstr>
      <vt:lpstr>Commonsense Knowledge Bases</vt:lpstr>
      <vt:lpstr>Collaborative robots vs Traditional robots</vt:lpstr>
      <vt:lpstr>Types of HRC</vt:lpstr>
      <vt:lpstr>Benefits of HRC</vt:lpstr>
      <vt:lpstr>Robot cues</vt:lpstr>
      <vt:lpstr>Repair mechanisms</vt:lpstr>
      <vt:lpstr>Game Interface</vt:lpstr>
      <vt:lpstr>Customizable motion planning</vt:lpstr>
      <vt:lpstr>HRC and Trust</vt:lpstr>
      <vt:lpstr>Importance of csk</vt:lpstr>
      <vt:lpstr>Smart Manufacturing</vt:lpstr>
      <vt:lpstr>Need For CSK in HRC</vt:lpstr>
      <vt:lpstr>Proposed Approach</vt:lpstr>
      <vt:lpstr>Commonsense knowledge premises</vt:lpstr>
      <vt:lpstr>Reasoning behind premises</vt:lpstr>
      <vt:lpstr>Steps for arms handling parts</vt:lpstr>
      <vt:lpstr>Mathematical Modeling</vt:lpstr>
      <vt:lpstr>Mathematical Modeling</vt:lpstr>
      <vt:lpstr>Robot Action Planning</vt:lpstr>
      <vt:lpstr>Robot action planning</vt:lpstr>
      <vt:lpstr>Optimization of robot arm movement</vt:lpstr>
      <vt:lpstr>Simulation Studies</vt:lpstr>
      <vt:lpstr>Animation</vt:lpstr>
      <vt:lpstr>Simulation results</vt:lpstr>
      <vt:lpstr>Discussion of Simulations</vt:lpstr>
      <vt:lpstr>Real world Lab Experiment</vt:lpstr>
      <vt:lpstr>Steps for in person work</vt:lpstr>
      <vt:lpstr>Video of In Person Work</vt:lpstr>
      <vt:lpstr>Results Analysis</vt:lpstr>
      <vt:lpstr>Observations from real lab experiments</vt:lpstr>
      <vt:lpstr>Discussions</vt:lpstr>
      <vt:lpstr>Conclusions</vt:lpstr>
      <vt:lpstr>Future Work</vt:lpstr>
      <vt:lpstr>Acknowledgements</vt:lpstr>
      <vt:lpstr>Works Cited</vt:lpstr>
      <vt:lpstr>Works Cited Continued</vt:lpstr>
      <vt:lpstr>Image Citations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217</cp:revision>
  <dcterms:created xsi:type="dcterms:W3CDTF">2020-12-01T18:06:45Z</dcterms:created>
  <dcterms:modified xsi:type="dcterms:W3CDTF">2020-12-04T23:51:16Z</dcterms:modified>
</cp:coreProperties>
</file>